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8"/>
  </p:notesMasterIdLst>
  <p:sldIdLst>
    <p:sldId id="816" r:id="rId2"/>
    <p:sldId id="821" r:id="rId3"/>
    <p:sldId id="823" r:id="rId4"/>
    <p:sldId id="846" r:id="rId5"/>
    <p:sldId id="847" r:id="rId6"/>
    <p:sldId id="849" r:id="rId7"/>
    <p:sldId id="856" r:id="rId8"/>
    <p:sldId id="850" r:id="rId9"/>
    <p:sldId id="852" r:id="rId10"/>
    <p:sldId id="851" r:id="rId11"/>
    <p:sldId id="853" r:id="rId12"/>
    <p:sldId id="857" r:id="rId13"/>
    <p:sldId id="858" r:id="rId14"/>
    <p:sldId id="854" r:id="rId15"/>
    <p:sldId id="855" r:id="rId16"/>
    <p:sldId id="832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9" userDrawn="1">
          <p15:clr>
            <a:srgbClr val="A4A3A4"/>
          </p15:clr>
        </p15:guide>
        <p15:guide id="2" pos="7209" userDrawn="1">
          <p15:clr>
            <a:srgbClr val="A4A3A4"/>
          </p15:clr>
        </p15:guide>
        <p15:guide id="3" orient="horz" pos="1731" userDrawn="1">
          <p15:clr>
            <a:srgbClr val="A4A3A4"/>
          </p15:clr>
        </p15:guide>
        <p15:guide id="4" orient="horz" pos="2013" userDrawn="1">
          <p15:clr>
            <a:srgbClr val="A4A3A4"/>
          </p15:clr>
        </p15:guide>
        <p15:guide id="6" orient="horz" pos="3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2626"/>
    <a:srgbClr val="FFFFFF"/>
    <a:srgbClr val="BF4A4A"/>
    <a:srgbClr val="B0252A"/>
    <a:srgbClr val="F2D9D9"/>
    <a:srgbClr val="B02525"/>
    <a:srgbClr val="262626"/>
    <a:srgbClr val="B02323"/>
    <a:srgbClr val="FFFF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96314" autoAdjust="0"/>
  </p:normalViewPr>
  <p:slideViewPr>
    <p:cSldViewPr snapToGrid="0" showGuides="1">
      <p:cViewPr varScale="1">
        <p:scale>
          <a:sx n="108" d="100"/>
          <a:sy n="108" d="100"/>
        </p:scale>
        <p:origin x="1080" y="114"/>
      </p:cViewPr>
      <p:guideLst>
        <p:guide pos="409"/>
        <p:guide pos="7209"/>
        <p:guide orient="horz" pos="1731"/>
        <p:guide orient="horz" pos="2013"/>
        <p:guide orient="horz" pos="3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93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AA7CA-07A8-49AB-A8B4-8CFAAA263F29}" type="datetimeFigureOut">
              <a:rPr lang="zh-CN" altLang="en-US" smtClean="0"/>
              <a:t>2025/12/19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A78F1-D30F-4B7A-9C11-15FCA622BE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FA78F1-D30F-4B7A-9C11-15FCA622BE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50" y="-2"/>
            <a:ext cx="12198349" cy="5143499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6351" y="-2"/>
            <a:ext cx="12192000" cy="6858000"/>
          </a:xfrm>
          <a:prstGeom prst="rect">
            <a:avLst/>
          </a:prstGeom>
          <a:gradFill>
            <a:gsLst>
              <a:gs pos="3000">
                <a:schemeClr val="bg1">
                  <a:alpha val="7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1401" y="4505376"/>
            <a:ext cx="2345707" cy="5208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6858" y="2782861"/>
            <a:ext cx="8418285" cy="946202"/>
          </a:xfrm>
        </p:spPr>
        <p:txBody>
          <a:bodyPr anchor="b"/>
          <a:lstStyle>
            <a:lvl1pPr algn="dist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86858" y="3743427"/>
            <a:ext cx="8418285" cy="277000"/>
          </a:xfrm>
          <a:prstGeom prst="rect">
            <a:avLst/>
          </a:prstGeom>
        </p:spPr>
        <p:txBody>
          <a:bodyPr tIns="46800" bIns="46800">
            <a:normAutofit/>
          </a:bodyPr>
          <a:lstStyle>
            <a:lvl1pPr marL="0" indent="0" algn="dist">
              <a:lnSpc>
                <a:spcPct val="100000"/>
              </a:lnSpc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658184" y="6119842"/>
            <a:ext cx="2875633" cy="307777"/>
            <a:chOff x="4658184" y="6119842"/>
            <a:chExt cx="2875633" cy="307777"/>
          </a:xfrm>
        </p:grpSpPr>
        <p:sp>
          <p:nvSpPr>
            <p:cNvPr id="16" name="文本框 15"/>
            <p:cNvSpPr txBox="1"/>
            <p:nvPr/>
          </p:nvSpPr>
          <p:spPr>
            <a:xfrm>
              <a:off x="4658184" y="6119842"/>
              <a:ext cx="560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厚德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429858" y="6119842"/>
              <a:ext cx="560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求真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201532" y="6119842"/>
              <a:ext cx="560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砺学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973204" y="6119842"/>
              <a:ext cx="560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笃行</a:t>
              </a:r>
            </a:p>
          </p:txBody>
        </p:sp>
        <p:cxnSp>
          <p:nvCxnSpPr>
            <p:cNvPr id="20" name="直接连接符 19"/>
            <p:cNvCxnSpPr/>
            <p:nvPr userDrawn="1"/>
          </p:nvCxnSpPr>
          <p:spPr>
            <a:xfrm>
              <a:off x="6096001" y="6158693"/>
              <a:ext cx="0" cy="23007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/>
          </p:nvCxnSpPr>
          <p:spPr>
            <a:xfrm>
              <a:off x="5324328" y="6158693"/>
              <a:ext cx="0" cy="23007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 userDrawn="1"/>
          </p:nvCxnSpPr>
          <p:spPr>
            <a:xfrm>
              <a:off x="6867675" y="6158693"/>
              <a:ext cx="0" cy="23007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任意多边形: 形状 25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4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0" y="5961517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4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264893" y="4505376"/>
            <a:ext cx="2345707" cy="5208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80000"/>
                  <a:lumOff val="2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 userDrawn="1"/>
        </p:nvGraphicFramePr>
        <p:xfrm>
          <a:off x="3980738" y="1416360"/>
          <a:ext cx="40513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CorelDRAW" r:id="rId4" imgW="5325745" imgH="1452245" progId="CorelDraw.Graphic.20">
                  <p:embed/>
                </p:oleObj>
              </mc:Choice>
              <mc:Fallback>
                <p:oleObj name="CorelDRAW" r:id="rId4" imgW="5325745" imgH="1452245" progId="CorelDraw.Graphic.20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0738" y="1416360"/>
                        <a:ext cx="4051300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内容">
    <p:bg>
      <p:bgPr>
        <a:gradFill>
          <a:gsLst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占位符 1"/>
          <p:cNvSpPr>
            <a:spLocks noGrp="1"/>
          </p:cNvSpPr>
          <p:nvPr>
            <p:ph type="title"/>
          </p:nvPr>
        </p:nvSpPr>
        <p:spPr>
          <a:xfrm>
            <a:off x="3808721" y="120301"/>
            <a:ext cx="8581292" cy="514350"/>
          </a:xfrm>
          <a:prstGeom prst="rect">
            <a:avLst/>
          </a:prstGeom>
        </p:spPr>
        <p:txBody>
          <a:bodyPr vert="horz" lIns="0" tIns="46800" rIns="91440" bIns="45720" rtlCol="0"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60400" y="367981"/>
            <a:ext cx="0" cy="51435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673100" y="1130300"/>
            <a:ext cx="10845800" cy="5003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image.xidian.edu.cn/__local/1/E5/03/B5EE92F814439CB1803E8448C12_1039E2EF_3BAB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r="9822"/>
          <a:stretch>
            <a:fillRect/>
          </a:stretch>
        </p:blipFill>
        <p:spPr bwMode="auto">
          <a:xfrm>
            <a:off x="-26847" y="0"/>
            <a:ext cx="62048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-26848" y="0"/>
            <a:ext cx="12218847" cy="6858000"/>
          </a:xfrm>
          <a:prstGeom prst="rect">
            <a:avLst/>
          </a:prstGeom>
          <a:gradFill>
            <a:gsLst>
              <a:gs pos="69000">
                <a:schemeClr val="bg1">
                  <a:alpha val="7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5583" y="3562470"/>
            <a:ext cx="8309967" cy="856952"/>
          </a:xfrm>
          <a:noFill/>
        </p:spPr>
        <p:txBody>
          <a:bodyPr wrap="none" rIns="0" bIns="0">
            <a:spAutoFit/>
          </a:bodyPr>
          <a:lstStyle>
            <a:lvl1pPr algn="r"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7270750" y="4486093"/>
            <a:ext cx="4114800" cy="307777"/>
          </a:xfrm>
          <a:prstGeom prst="rect">
            <a:avLst/>
          </a:prstGeom>
          <a:noFill/>
        </p:spPr>
        <p:txBody>
          <a:bodyPr wrap="square" rIns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400" kern="100" dirty="0" smtClean="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 algn="dist"/>
            <a:r>
              <a:rPr lang="en-US" altLang="zh-CN" dirty="0"/>
              <a:t>PLEASE ENTER YOUR TITLE HERE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4" hasCustomPrompt="1"/>
          </p:nvPr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9600" b="0" dirty="0" smtClean="0">
                <a:solidFill>
                  <a:schemeClr val="accent1"/>
                </a:solidFill>
                <a:ea typeface="微软雅黑" panose="020B0503020204020204" pitchFamily="34" charset="-122"/>
                <a:cs typeface="+mj-cs"/>
              </a:defRPr>
            </a:lvl1pPr>
          </a:lstStyle>
          <a:p>
            <a:pPr marL="914400" lvl="0" indent="-1143000" algn="r">
              <a:spcBef>
                <a:spcPct val="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0"/>
            <a:ext cx="12192000" cy="914400"/>
            <a:chOff x="0" y="0"/>
            <a:chExt cx="12192000" cy="9144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solidFill>
              <a:srgbClr val="B0252A"/>
            </a:solidFill>
            <a:ln>
              <a:solidFill>
                <a:srgbClr val="B025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lum bright="100000"/>
            </a:blip>
            <a:stretch>
              <a:fillRect/>
            </a:stretch>
          </p:blipFill>
          <p:spPr>
            <a:xfrm>
              <a:off x="77807" y="103148"/>
              <a:ext cx="2627294" cy="708103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 userDrawn="1"/>
        </p:nvSpPr>
        <p:spPr>
          <a:xfrm>
            <a:off x="0" y="6532605"/>
            <a:ext cx="12192000" cy="325395"/>
          </a:xfrm>
          <a:prstGeom prst="rect">
            <a:avLst/>
          </a:prstGeom>
          <a:solidFill>
            <a:srgbClr val="F2D9D9"/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0956324" y="6532605"/>
            <a:ext cx="1235676" cy="325395"/>
          </a:xfrm>
          <a:prstGeom prst="rect">
            <a:avLst/>
          </a:prstGeom>
          <a:solidFill>
            <a:srgbClr val="BF4A4A"/>
          </a:solidFill>
          <a:ln w="3175">
            <a:solidFill>
              <a:srgbClr val="BF4A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1158108" y="6514069"/>
            <a:ext cx="832107" cy="3624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xx</a:t>
            </a:r>
            <a:r>
              <a:rPr lang="zh-CN" altLang="en-US" dirty="0"/>
              <a:t>页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0"/>
            <a:ext cx="12192000" cy="914400"/>
            <a:chOff x="0" y="0"/>
            <a:chExt cx="12192000" cy="9144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solidFill>
              <a:srgbClr val="B0252A"/>
            </a:solidFill>
            <a:ln>
              <a:solidFill>
                <a:srgbClr val="B025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lum bright="100000"/>
            </a:blip>
            <a:stretch>
              <a:fillRect/>
            </a:stretch>
          </p:blipFill>
          <p:spPr>
            <a:xfrm>
              <a:off x="77807" y="116801"/>
              <a:ext cx="2627294" cy="70810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</p:nvPr>
        </p:nvSpPr>
        <p:spPr>
          <a:xfrm>
            <a:off x="3789017" y="110806"/>
            <a:ext cx="8581292" cy="514350"/>
          </a:xfrm>
          <a:prstGeom prst="rect">
            <a:avLst/>
          </a:prstGeom>
        </p:spPr>
        <p:txBody>
          <a:bodyPr vert="horz" lIns="0" tIns="4680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5.emf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26.jpe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5" Type="http://schemas.openxmlformats.org/officeDocument/2006/relationships/image" Target="../media/image12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Relationship Id="rId5" Type="http://schemas.openxmlformats.org/officeDocument/2006/relationships/image" Target="../media/image13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Relationship Id="rId5" Type="http://schemas.openxmlformats.org/officeDocument/2006/relationships/image" Target="../media/image14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939262" y="4081608"/>
            <a:ext cx="8313467" cy="1204105"/>
          </a:xfrm>
        </p:spPr>
        <p:txBody>
          <a:bodyPr/>
          <a:lstStyle/>
          <a:p>
            <a:r>
              <a:rPr lang="zh-CN" altLang="en-US" dirty="0"/>
              <a:t>孙凯25031111063</a:t>
            </a:r>
            <a:endParaRPr lang="en-US" altLang="zh-CN" dirty="0"/>
          </a:p>
          <a:p>
            <a:r>
              <a:rPr lang="zh-CN" altLang="en-US" dirty="0"/>
              <a:t>冷俊25171214135</a:t>
            </a:r>
            <a:endParaRPr lang="en-US" altLang="zh-CN" dirty="0"/>
          </a:p>
          <a:p>
            <a:r>
              <a:rPr lang="zh-CN" altLang="en-US" dirty="0"/>
              <a:t>   陶展鹏24031212365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94896" y="3351027"/>
            <a:ext cx="5602200" cy="672483"/>
          </a:xfrm>
        </p:spPr>
        <p:txBody>
          <a:bodyPr/>
          <a:lstStyle/>
          <a:p>
            <a:r>
              <a:rPr lang="en-US" altLang="zh-CN" sz="3600" b="0" dirty="0"/>
              <a:t>Z3</a:t>
            </a:r>
            <a:r>
              <a:rPr lang="zh-CN" altLang="en-US" sz="3600" b="0" dirty="0"/>
              <a:t>求解器的原理与应用</a:t>
            </a:r>
            <a:br>
              <a:rPr lang="en-US" altLang="zh-CN" sz="3600" b="0" dirty="0"/>
            </a:br>
            <a:br>
              <a:rPr lang="en-US" altLang="zh-CN" sz="3600" b="0" dirty="0"/>
            </a:br>
            <a:r>
              <a:rPr lang="en-US" altLang="zh-CN" sz="2000" b="0" dirty="0"/>
              <a:t>(</a:t>
            </a:r>
            <a:r>
              <a:rPr lang="zh-CN" altLang="en-US" sz="2000" b="0" dirty="0"/>
              <a:t>简要介绍</a:t>
            </a:r>
            <a:r>
              <a:rPr lang="en-US" altLang="zh-CN" sz="2000" b="0" dirty="0"/>
              <a:t>Z3</a:t>
            </a:r>
            <a:r>
              <a:rPr lang="zh-CN" altLang="en-US" sz="2000" b="0" dirty="0"/>
              <a:t>，并展示其在多个领域的具体使用</a:t>
            </a:r>
            <a:r>
              <a:rPr lang="en-US" altLang="zh-CN" sz="2000" b="0" dirty="0"/>
              <a:t>)</a:t>
            </a:r>
            <a:endParaRPr lang="zh-CN" altLang="en-US" sz="3600" b="0" dirty="0"/>
          </a:p>
        </p:txBody>
      </p:sp>
      <p:sp>
        <p:nvSpPr>
          <p:cNvPr id="17" name="标题 1"/>
          <p:cNvSpPr txBox="1"/>
          <p:nvPr/>
        </p:nvSpPr>
        <p:spPr>
          <a:xfrm>
            <a:off x="3831563" y="4704938"/>
            <a:ext cx="3830373" cy="634587"/>
          </a:xfrm>
          <a:prstGeom prst="rect">
            <a:avLst/>
          </a:prstGeom>
        </p:spPr>
        <p:txBody>
          <a:bodyPr vert="horz" lIns="0" tIns="46800" rIns="91440" bIns="45720" rtlCol="0" anchor="b">
            <a:noAutofit/>
          </a:bodyPr>
          <a:lstStyle>
            <a:lvl1pPr algn="dist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600" dirty="0"/>
          </a:p>
        </p:txBody>
      </p:sp>
      <p:sp>
        <p:nvSpPr>
          <p:cNvPr id="19" name="标题 1"/>
          <p:cNvSpPr txBox="1"/>
          <p:nvPr/>
        </p:nvSpPr>
        <p:spPr>
          <a:xfrm>
            <a:off x="4199138" y="5397623"/>
            <a:ext cx="3575543" cy="376927"/>
          </a:xfrm>
          <a:prstGeom prst="rect">
            <a:avLst/>
          </a:prstGeom>
        </p:spPr>
        <p:txBody>
          <a:bodyPr vert="horz" lIns="0" tIns="46800" rIns="91440" bIns="45720" rtlCol="0" anchor="b">
            <a:noAutofit/>
          </a:bodyPr>
          <a:lstStyle>
            <a:lvl1pPr algn="dist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b="0" dirty="0"/>
              <a:t>课程：计算机科学使用的数理逻辑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C47AE05-A5C1-4878-80B0-EEBF2BF9DC92}"/>
              </a:ext>
            </a:extLst>
          </p:cNvPr>
          <p:cNvSpPr txBox="1"/>
          <p:nvPr/>
        </p:nvSpPr>
        <p:spPr>
          <a:xfrm>
            <a:off x="3831563" y="4458376"/>
            <a:ext cx="1276904" cy="376927"/>
          </a:xfrm>
          <a:prstGeom prst="rect">
            <a:avLst/>
          </a:prstGeom>
        </p:spPr>
        <p:txBody>
          <a:bodyPr vert="horz" lIns="0" tIns="46800" rIns="91440" bIns="45720" rtlCol="0" anchor="b">
            <a:noAutofit/>
          </a:bodyPr>
          <a:lstStyle>
            <a:lvl1pPr algn="dist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b="0" dirty="0">
                <a:solidFill>
                  <a:schemeClr val="bg1"/>
                </a:solidFill>
              </a:rPr>
              <a:t>小组成员：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3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实验验证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889709" y="1002920"/>
            <a:ext cx="5361087" cy="42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3200" b="1" dirty="0">
                <a:sym typeface="Wingdings 2" panose="05020102010507070707" pitchFamily="18" charset="2"/>
              </a:rPr>
              <a:t>Z3</a:t>
            </a:r>
            <a:r>
              <a:rPr lang="zh-CN" altLang="en-US" sz="3200" b="1" dirty="0">
                <a:sym typeface="Wingdings 2" panose="05020102010507070707" pitchFamily="18" charset="2"/>
              </a:rPr>
              <a:t>建模与求解结果</a:t>
            </a:r>
            <a:endParaRPr lang="en-US" altLang="zh-CN" sz="3200" b="1" dirty="0"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8992" y="4317797"/>
            <a:ext cx="4347857" cy="1659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约束冲突分析</a:t>
            </a:r>
            <a:endParaRPr lang="en-US" altLang="zh-CN" b="1" dirty="0"/>
          </a:p>
          <a:p>
            <a:br>
              <a:rPr lang="en-US" altLang="zh-CN" sz="1600" dirty="0"/>
            </a:br>
            <a:r>
              <a:rPr lang="zh-CN" altLang="en-US" sz="1600" dirty="0"/>
              <a:t>若</a:t>
            </a:r>
            <a:r>
              <a:rPr lang="en-US" altLang="zh-CN" sz="1600" dirty="0"/>
              <a:t>B×C=15, </a:t>
            </a:r>
            <a:r>
              <a:rPr lang="zh-CN" altLang="en-US" sz="1600" dirty="0"/>
              <a:t>则</a:t>
            </a:r>
            <a:r>
              <a:rPr lang="en-US" altLang="zh-CN" sz="1600" dirty="0"/>
              <a:t>B∈{3,5}; </a:t>
            </a:r>
            <a:r>
              <a:rPr lang="zh-CN" altLang="en-US" sz="1600" dirty="0"/>
              <a:t>若</a:t>
            </a:r>
            <a:r>
              <a:rPr lang="en-US" altLang="zh-CN" sz="1600" dirty="0"/>
              <a:t>A+B=8</a:t>
            </a:r>
            <a:r>
              <a:rPr lang="zh-CN" altLang="en-US" sz="1600" dirty="0"/>
              <a:t>且</a:t>
            </a:r>
            <a:r>
              <a:rPr lang="en-US" altLang="zh-CN" sz="1600" dirty="0"/>
              <a:t>B=3</a:t>
            </a:r>
            <a:r>
              <a:rPr lang="zh-CN" altLang="en-US" sz="1600" dirty="0"/>
              <a:t>则</a:t>
            </a:r>
            <a:r>
              <a:rPr lang="en-US" altLang="zh-CN" sz="1600" dirty="0"/>
              <a:t>A=5, </a:t>
            </a:r>
            <a:r>
              <a:rPr lang="zh-CN" altLang="en-US" sz="1600" dirty="0"/>
              <a:t>但</a:t>
            </a:r>
            <a:r>
              <a:rPr lang="en-US" altLang="zh-CN" sz="1600" dirty="0"/>
              <a:t>5×3≠15; </a:t>
            </a:r>
            <a:r>
              <a:rPr lang="zh-CN" altLang="en-US" sz="1600" dirty="0"/>
              <a:t>若</a:t>
            </a:r>
            <a:r>
              <a:rPr lang="en-US" altLang="zh-CN" sz="1600" dirty="0"/>
              <a:t>B=5</a:t>
            </a:r>
            <a:r>
              <a:rPr lang="zh-CN" altLang="en-US" sz="1600" dirty="0"/>
              <a:t>则</a:t>
            </a:r>
            <a:r>
              <a:rPr lang="en-US" altLang="zh-CN" sz="1600" dirty="0"/>
              <a:t>A=3, </a:t>
            </a:r>
            <a:r>
              <a:rPr lang="zh-CN" altLang="en-US" sz="1600" dirty="0"/>
              <a:t>但</a:t>
            </a:r>
            <a:r>
              <a:rPr lang="en-US" altLang="zh-CN" sz="1600" dirty="0"/>
              <a:t>3×5=15</a:t>
            </a:r>
            <a:r>
              <a:rPr lang="zh-CN" altLang="en-US" sz="1600" dirty="0"/>
              <a:t>意味着</a:t>
            </a:r>
            <a:r>
              <a:rPr lang="en-US" altLang="zh-CN" sz="1600" dirty="0"/>
              <a:t>C=3, </a:t>
            </a:r>
            <a:r>
              <a:rPr lang="zh-CN" altLang="en-US" sz="1600" dirty="0"/>
              <a:t>违反互异约束</a:t>
            </a:r>
            <a:endParaRPr lang="en-US" altLang="zh-CN" sz="1600" dirty="0"/>
          </a:p>
          <a:p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33" y="1449324"/>
            <a:ext cx="5072317" cy="23311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486" y="1919077"/>
            <a:ext cx="3482642" cy="594412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6096000" y="3949045"/>
            <a:ext cx="0" cy="259442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793486" y="4344511"/>
            <a:ext cx="434785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Z3</a:t>
            </a:r>
            <a:r>
              <a:rPr lang="zh-CN" altLang="en-US" b="1" dirty="0"/>
              <a:t>验证价值</a:t>
            </a:r>
            <a:endParaRPr lang="en-US" altLang="zh-CN" b="1" dirty="0"/>
          </a:p>
          <a:p>
            <a:br>
              <a:rPr lang="en-US" altLang="zh-CN" sz="1600" dirty="0"/>
            </a:br>
            <a:r>
              <a:rPr lang="zh-CN" altLang="en-US" sz="1600" dirty="0"/>
              <a:t>自动检测约束系统的内在矛盾</a:t>
            </a:r>
            <a:r>
              <a:rPr lang="en-US" altLang="zh-CN" sz="1600" dirty="0"/>
              <a:t>, </a:t>
            </a:r>
            <a:r>
              <a:rPr lang="zh-CN" altLang="en-US" sz="1600" dirty="0"/>
              <a:t>避免人工推理错误</a:t>
            </a:r>
            <a:r>
              <a:rPr lang="en-US" altLang="zh-CN" sz="1600" dirty="0"/>
              <a:t>, </a:t>
            </a:r>
            <a:r>
              <a:rPr lang="zh-CN" altLang="en-US" sz="1600" dirty="0"/>
              <a:t>提供形式化完备性保证</a:t>
            </a:r>
            <a:endParaRPr lang="en-US" altLang="zh-CN" sz="1600" dirty="0"/>
          </a:p>
          <a:p>
            <a:endParaRPr lang="en-US" altLang="zh-CN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3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实验验证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875604" y="1119652"/>
            <a:ext cx="5361087" cy="42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3200" b="1" dirty="0">
                <a:sym typeface="Wingdings 2" panose="05020102010507070707" pitchFamily="18" charset="2"/>
              </a:rPr>
              <a:t>实验二：数独求解</a:t>
            </a:r>
            <a:endParaRPr lang="en-US" altLang="zh-CN" sz="3200" b="1" dirty="0">
              <a:sym typeface="Wingdings 2" panose="05020102010507070707" pitchFamily="18" charset="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11" y="1665824"/>
            <a:ext cx="4511431" cy="460287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98933" y="1938536"/>
            <a:ext cx="51001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值域约束</a:t>
            </a:r>
            <a:r>
              <a:rPr lang="zh-CN" altLang="en-US" sz="1600" b="1" dirty="0"/>
              <a:t>：</a:t>
            </a:r>
            <a:r>
              <a:rPr lang="zh-CN" altLang="en-US" sz="1600" dirty="0"/>
              <a:t>每个单元格</a:t>
            </a:r>
            <a:r>
              <a:rPr lang="en-US" altLang="zh-CN" sz="1600" dirty="0"/>
              <a:t>x ∈ [1,9], </a:t>
            </a:r>
            <a:r>
              <a:rPr lang="zh-CN" altLang="en-US" sz="1600" dirty="0"/>
              <a:t>共</a:t>
            </a:r>
            <a:r>
              <a:rPr lang="en-US" altLang="zh-CN" sz="1600" dirty="0"/>
              <a:t>81</a:t>
            </a:r>
            <a:r>
              <a:rPr lang="zh-CN" altLang="en-US" sz="1600" dirty="0"/>
              <a:t>个整数变量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b="1" dirty="0"/>
              <a:t>行唯一性：</a:t>
            </a:r>
            <a:r>
              <a:rPr lang="zh-CN" altLang="en-US" sz="1600" dirty="0"/>
              <a:t>每行</a:t>
            </a:r>
            <a:r>
              <a:rPr lang="en-US" altLang="zh-CN" sz="1600" dirty="0"/>
              <a:t>9</a:t>
            </a:r>
            <a:r>
              <a:rPr lang="zh-CN" altLang="en-US" sz="1600" dirty="0"/>
              <a:t>个数字互不相同</a:t>
            </a:r>
            <a:r>
              <a:rPr lang="en-US" altLang="zh-CN" sz="1600" dirty="0"/>
              <a:t>, Distinct(</a:t>
            </a:r>
            <a:r>
              <a:rPr lang="en-US" altLang="zh-CN" sz="1600" dirty="0" err="1"/>
              <a:t>row_i</a:t>
            </a:r>
            <a:r>
              <a:rPr lang="en-US" altLang="zh-CN" sz="1600" dirty="0"/>
              <a:t>)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b="1" dirty="0"/>
              <a:t>列唯一性：</a:t>
            </a:r>
            <a:r>
              <a:rPr lang="zh-CN" altLang="en-US" sz="1600" dirty="0"/>
              <a:t>每列</a:t>
            </a:r>
            <a:r>
              <a:rPr lang="en-US" altLang="zh-CN" sz="1600" dirty="0"/>
              <a:t>9</a:t>
            </a:r>
            <a:r>
              <a:rPr lang="zh-CN" altLang="en-US" sz="1600" dirty="0"/>
              <a:t>个数字互不相同</a:t>
            </a:r>
            <a:r>
              <a:rPr lang="en-US" altLang="zh-CN" sz="1600" dirty="0"/>
              <a:t>, Distinct(</a:t>
            </a:r>
            <a:r>
              <a:rPr lang="en-US" altLang="zh-CN" sz="1600" dirty="0" err="1"/>
              <a:t>col_j</a:t>
            </a:r>
            <a:r>
              <a:rPr lang="en-US" altLang="zh-CN" sz="1600" dirty="0"/>
              <a:t>)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b="1" dirty="0"/>
              <a:t>宫唯一性：</a:t>
            </a:r>
            <a:r>
              <a:rPr lang="zh-CN" altLang="en-US" sz="1600" dirty="0"/>
              <a:t>每个</a:t>
            </a:r>
            <a:r>
              <a:rPr lang="en-US" altLang="zh-CN" sz="1600" dirty="0"/>
              <a:t>3×3</a:t>
            </a:r>
            <a:r>
              <a:rPr lang="zh-CN" altLang="en-US" sz="1600" dirty="0"/>
              <a:t>子宫内</a:t>
            </a:r>
            <a:r>
              <a:rPr lang="en-US" altLang="zh-CN" sz="1600" dirty="0"/>
              <a:t>9</a:t>
            </a:r>
            <a:r>
              <a:rPr lang="zh-CN" altLang="en-US" sz="1600" dirty="0"/>
              <a:t>个数字互不相同</a:t>
            </a:r>
            <a:r>
              <a:rPr lang="en-US" altLang="zh-CN" sz="1600" dirty="0"/>
              <a:t>, Distinct(</a:t>
            </a:r>
            <a:r>
              <a:rPr lang="en-US" altLang="zh-CN" sz="1600" dirty="0" err="1"/>
              <a:t>block_k</a:t>
            </a:r>
            <a:r>
              <a:rPr lang="en-US" altLang="zh-CN" sz="1600" dirty="0"/>
              <a:t>)</a:t>
            </a:r>
          </a:p>
          <a:p>
            <a:endParaRPr lang="en-US" altLang="zh-CN" sz="1600" dirty="0"/>
          </a:p>
          <a:p>
            <a:endParaRPr lang="en-US" altLang="zh-CN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824" y="1938536"/>
            <a:ext cx="647756" cy="4877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824" y="2897346"/>
            <a:ext cx="586791" cy="43437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220" y="3875435"/>
            <a:ext cx="441998" cy="5563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8013" y="5187901"/>
            <a:ext cx="518205" cy="5029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4382" y="6179707"/>
            <a:ext cx="3802710" cy="3200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3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实验验证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587949" y="1119652"/>
            <a:ext cx="5361087" cy="73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ts val="2500"/>
              </a:lnSpc>
            </a:pPr>
            <a:r>
              <a:rPr lang="en-US" altLang="zh-CN" sz="3200" b="1" dirty="0">
                <a:sym typeface="Wingdings 2" panose="05020102010507070707" pitchFamily="18" charset="2"/>
              </a:rPr>
              <a:t> </a:t>
            </a:r>
            <a:r>
              <a:rPr lang="zh-CN" altLang="en-US" sz="3200" b="1" dirty="0">
                <a:sym typeface="Wingdings 2" panose="05020102010507070707" pitchFamily="18" charset="2"/>
              </a:rPr>
              <a:t>实验三：</a:t>
            </a:r>
            <a:r>
              <a:rPr lang="en-US" altLang="zh-CN" sz="3200" b="1" dirty="0">
                <a:sym typeface="Wingdings 2" panose="05020102010507070707" pitchFamily="18" charset="2"/>
              </a:rPr>
              <a:t>SAT/SMT/Z3</a:t>
            </a:r>
            <a:r>
              <a:rPr lang="zh-CN" altLang="en-US" sz="3200" b="1" dirty="0">
                <a:sym typeface="Wingdings 2" panose="05020102010507070707" pitchFamily="18" charset="2"/>
              </a:rPr>
              <a:t>对比实验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21108" y="2127131"/>
            <a:ext cx="5100199" cy="332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/>
              <a:t>场景描述：</a:t>
            </a:r>
            <a:r>
              <a:rPr lang="zh-CN" altLang="en-US" sz="1600" dirty="0"/>
              <a:t>三个开关</a:t>
            </a:r>
            <a:r>
              <a:rPr lang="en-US" altLang="zh-CN" sz="1600" dirty="0"/>
              <a:t> (A, B, C) </a:t>
            </a:r>
            <a:r>
              <a:rPr lang="zh-CN" altLang="en-US" sz="1600" dirty="0"/>
              <a:t>与一个灯泡</a:t>
            </a:r>
            <a:r>
              <a:rPr lang="en-US" altLang="zh-CN" sz="1600" dirty="0"/>
              <a:t> (L) </a:t>
            </a:r>
            <a:r>
              <a:rPr lang="zh-CN" altLang="en-US" sz="1600" dirty="0"/>
              <a:t>的控制逻辑。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 dirty="0"/>
              <a:t>核心规则：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规则</a:t>
            </a:r>
            <a:r>
              <a:rPr lang="en-US" altLang="zh-CN" sz="1600" dirty="0"/>
              <a:t>1</a:t>
            </a:r>
            <a:r>
              <a:rPr lang="zh-CN" altLang="en-US" sz="1600" dirty="0"/>
              <a:t>：</a:t>
            </a:r>
            <a:r>
              <a:rPr lang="en-US" altLang="zh-CN" sz="1600" dirty="0"/>
              <a:t>A</a:t>
            </a:r>
            <a:r>
              <a:rPr lang="zh-CN" altLang="en-US" sz="1600" dirty="0"/>
              <a:t>且</a:t>
            </a:r>
            <a:r>
              <a:rPr lang="en-US" altLang="zh-CN" sz="1600" dirty="0"/>
              <a:t>B</a:t>
            </a:r>
            <a:r>
              <a:rPr lang="zh-CN" altLang="en-US" sz="1600" dirty="0"/>
              <a:t>开启</a:t>
            </a:r>
            <a:r>
              <a:rPr lang="en-US" altLang="zh-CN" sz="1600" dirty="0"/>
              <a:t> </a:t>
            </a:r>
            <a:r>
              <a:rPr lang="en-US" altLang="en-US" sz="1600" dirty="0"/>
              <a:t>→</a:t>
            </a:r>
            <a:r>
              <a:rPr lang="zh-CN" altLang="en-US" sz="1600" dirty="0"/>
              <a:t>灯亮</a:t>
            </a:r>
            <a:r>
              <a:rPr lang="en-US" altLang="zh-CN" sz="1600" dirty="0"/>
              <a:t> (A∧B</a:t>
            </a:r>
            <a:r>
              <a:rPr lang="en-US" altLang="en-US" sz="1600" dirty="0"/>
              <a:t>⟹  </a:t>
            </a:r>
            <a:r>
              <a:rPr lang="en-US" altLang="zh-CN" sz="1600" dirty="0"/>
              <a:t>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规则</a:t>
            </a:r>
            <a:r>
              <a:rPr lang="en-US" altLang="zh-CN" sz="1600" dirty="0"/>
              <a:t>2</a:t>
            </a:r>
            <a:r>
              <a:rPr lang="zh-CN" altLang="en-US" sz="1600" dirty="0"/>
              <a:t>：</a:t>
            </a:r>
            <a:r>
              <a:rPr lang="en-US" altLang="zh-CN" sz="1600" dirty="0"/>
              <a:t>B</a:t>
            </a:r>
            <a:r>
              <a:rPr lang="zh-CN" altLang="en-US" sz="1600" dirty="0"/>
              <a:t>且</a:t>
            </a:r>
            <a:r>
              <a:rPr lang="en-US" altLang="zh-CN" sz="1600" dirty="0"/>
              <a:t>C</a:t>
            </a:r>
            <a:r>
              <a:rPr lang="zh-CN" altLang="en-US" sz="1600" dirty="0"/>
              <a:t>开启</a:t>
            </a:r>
            <a:r>
              <a:rPr lang="en-US" altLang="zh-CN" sz="1600" dirty="0"/>
              <a:t> </a:t>
            </a:r>
            <a:r>
              <a:rPr lang="en-US" altLang="en-US" sz="1600" dirty="0"/>
              <a:t>→</a:t>
            </a:r>
            <a:r>
              <a:rPr lang="zh-CN" altLang="en-US" sz="1600" dirty="0"/>
              <a:t>灯灭</a:t>
            </a:r>
            <a:r>
              <a:rPr lang="en-US" altLang="zh-CN" sz="1600" dirty="0"/>
              <a:t> (B∧C</a:t>
            </a:r>
            <a:r>
              <a:rPr lang="en-US" altLang="en-US" sz="1600" dirty="0"/>
              <a:t>⟹ ¬</a:t>
            </a:r>
            <a:r>
              <a:rPr lang="en-US" altLang="zh-CN" sz="1600" dirty="0"/>
              <a:t>L)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/>
              <a:t>目标：</a:t>
            </a:r>
            <a:r>
              <a:rPr lang="zh-CN" altLang="en-US" sz="1600" dirty="0"/>
              <a:t>寻找满足所有规则的开关组合。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600" dirty="0"/>
          </a:p>
        </p:txBody>
      </p:sp>
      <p:pic>
        <p:nvPicPr>
          <p:cNvPr id="2" name="图片 1" descr="2abc0504326c59c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" y="1938655"/>
            <a:ext cx="3639185" cy="4387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3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实验验证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4173" y="2313821"/>
            <a:ext cx="5100199" cy="3384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/>
              <a:t>SAT (命题逻辑)：</a:t>
            </a:r>
            <a:r>
              <a:rPr lang="zh-CN" altLang="en-US" sz="1600" dirty="0"/>
              <a:t>需手动转换为</a:t>
            </a:r>
            <a:r>
              <a:rPr lang="en-US" altLang="zh-CN" sz="1600" dirty="0"/>
              <a:t>CNF</a:t>
            </a:r>
            <a:r>
              <a:rPr lang="zh-CN" altLang="en-US" sz="1600" dirty="0"/>
              <a:t>范式（如：</a:t>
            </a:r>
            <a:r>
              <a:rPr lang="en-US" altLang="en-US" sz="1600" dirty="0"/>
              <a:t>¬</a:t>
            </a:r>
            <a:r>
              <a:rPr lang="en-US" altLang="zh-CN" sz="1600" dirty="0"/>
              <a:t>A∨</a:t>
            </a:r>
            <a:r>
              <a:rPr lang="en-US" altLang="en-US" sz="1600" dirty="0"/>
              <a:t>¬</a:t>
            </a:r>
            <a:r>
              <a:rPr lang="en-US" altLang="zh-CN" sz="1600" dirty="0"/>
              <a:t>B∨L</a:t>
            </a:r>
            <a:r>
              <a:rPr lang="zh-CN" altLang="en-US" sz="1600" dirty="0"/>
              <a:t>）。转换繁琐，易出错，且仅支持布尔变量。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/>
              <a:t>SMT (SMT-LIB)：</a:t>
            </a:r>
            <a:r>
              <a:rPr lang="zh-CN" altLang="en-US" sz="1600" dirty="0"/>
              <a:t>使用标准函数式语言。支持整数和逻辑蕴含，无需转换格式，但语法学习曲线较陡。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/>
              <a:t>Z3 (Python API)：</a:t>
            </a:r>
            <a:r>
              <a:rPr lang="zh-CN" altLang="en-US" sz="1600" dirty="0"/>
              <a:t>代码最简洁。直接使用</a:t>
            </a:r>
            <a:r>
              <a:rPr lang="en-US" altLang="zh-CN" sz="1600" dirty="0"/>
              <a:t> Implies</a:t>
            </a:r>
            <a:r>
              <a:rPr lang="zh-CN" altLang="en-US" sz="1600" dirty="0"/>
              <a:t>、</a:t>
            </a:r>
            <a:r>
              <a:rPr lang="en-US" altLang="zh-CN" sz="1600" dirty="0"/>
              <a:t>And </a:t>
            </a:r>
            <a:r>
              <a:rPr lang="zh-CN" altLang="en-US" sz="1600" dirty="0"/>
              <a:t>等函数，可读性极高，开发效率最高。</a:t>
            </a:r>
            <a:endParaRPr lang="en-US" altLang="zh-CN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208915" y="1125135"/>
            <a:ext cx="4064000" cy="86042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3200" b="1" dirty="0">
                <a:sym typeface="+mn-ea"/>
              </a:rPr>
              <a:t>三种求解方式对比</a:t>
            </a:r>
            <a:endParaRPr lang="zh-CN" altLang="en-US" sz="3200" b="1" dirty="0"/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54040" y="2500630"/>
          <a:ext cx="6057900" cy="317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SAT</a:t>
                      </a:r>
                      <a:r>
                        <a:rPr lang="zh-CN" altLang="en-US" dirty="0"/>
                        <a:t>求解器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SMT</a:t>
                      </a:r>
                      <a:r>
                        <a:rPr lang="zh-CN" altLang="en-US" dirty="0"/>
                        <a:t>求解器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Z3 (Python)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表达能力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仅布尔逻辑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布尔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算术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布尔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算术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高（需手动转换）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altLang="zh-CN" sz="1800" b="0" i="0" dirty="0"/>
                        <a:t>中（需学专用语法）</a:t>
                      </a:r>
                      <a:endParaRPr lang="zh-CN" altLang="en-US" sz="1100" b="0" i="0">
                        <a:solidFill>
                          <a:srgbClr val="1A1C1E"/>
                        </a:solidFill>
                        <a:latin typeface="Inter"/>
                        <a:ea typeface="Inter"/>
                      </a:endParaRPr>
                    </a:p>
                  </a:txBody>
                  <a:tcPr marL="114617" marR="114617" marT="57467" marB="5746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altLang="zh-CN" sz="1800" b="0" i="0" dirty="0"/>
                        <a:t>低（Python语法）</a:t>
                      </a:r>
                    </a:p>
                  </a:txBody>
                  <a:tcPr marL="114617" marR="114617" marT="57467" marB="574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可读性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扩展性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3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实验验证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273624" y="1119652"/>
            <a:ext cx="5361087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3200" b="1" dirty="0">
                <a:sym typeface="Wingdings 2" panose="05020102010507070707" pitchFamily="18" charset="2"/>
              </a:rPr>
              <a:t> </a:t>
            </a:r>
            <a:r>
              <a:rPr lang="zh-CN" altLang="en-US" sz="3200" b="1" dirty="0">
                <a:sym typeface="Wingdings 2" panose="05020102010507070707" pitchFamily="18" charset="2"/>
              </a:rPr>
              <a:t>实验四：数字电路验证</a:t>
            </a:r>
            <a:endParaRPr lang="en-US" altLang="zh-CN" sz="3200" b="1" dirty="0">
              <a:sym typeface="Wingdings 2" panose="05020102010507070707" pitchFamily="18" charset="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16" y="1694368"/>
            <a:ext cx="4406466" cy="21033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635" y="1694368"/>
            <a:ext cx="5212532" cy="21033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81329" y="4007957"/>
            <a:ext cx="221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半加器（</a:t>
            </a:r>
            <a:r>
              <a:rPr lang="en-US" altLang="zh-CN" dirty="0"/>
              <a:t>half-Adder)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763430" y="4030657"/>
            <a:ext cx="221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全加器（</a:t>
            </a:r>
            <a:r>
              <a:rPr lang="en-US" altLang="zh-CN" dirty="0"/>
              <a:t>Full-Adder)</a:t>
            </a:r>
            <a:endParaRPr lang="zh-CN" altLang="en-US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00264" y="4687885"/>
          <a:ext cx="8991472" cy="14893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4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半加器正确性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Sum=A⊕B, Carry=A∧B 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真值表完全验证通过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4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全加器正确性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直接布尔实现 ≡ 两半加器级联，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Z3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证明输出一致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4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布尔优化验证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优化前后电路逻辑等效性自动验证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4  </a:t>
            </a:r>
            <a:r>
              <a:rPr lang="zh-CN" altLang="en-US" sz="2800" b="1" dirty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总结展望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554" y="1322189"/>
            <a:ext cx="2469094" cy="983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3086" y="1322189"/>
            <a:ext cx="2575783" cy="967824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6096000" y="1121923"/>
            <a:ext cx="0" cy="542155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91454" y="2767514"/>
            <a:ext cx="349566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成功建模：</a:t>
            </a:r>
            <a:r>
              <a:rPr lang="zh-CN" altLang="en-US" sz="1600" dirty="0"/>
              <a:t>熟练掌握 </a:t>
            </a:r>
            <a:r>
              <a:rPr lang="en-US" altLang="zh-CN" sz="1600" dirty="0"/>
              <a:t>Z3 Python API</a:t>
            </a:r>
            <a:r>
              <a:rPr lang="zh-CN" altLang="en-US" sz="1600" dirty="0"/>
              <a:t>，将复杂的自然语言约束转化为逻辑模型。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b="1" dirty="0"/>
              <a:t>高效求解：</a:t>
            </a:r>
            <a:r>
              <a:rPr lang="zh-CN" altLang="en-US" sz="1600" dirty="0"/>
              <a:t>利用 </a:t>
            </a:r>
            <a:r>
              <a:rPr lang="en-US" altLang="zh-CN" sz="1600" dirty="0"/>
              <a:t>Z3 </a:t>
            </a:r>
            <a:r>
              <a:rPr lang="zh-CN" altLang="en-US" sz="1600" dirty="0"/>
              <a:t>的 </a:t>
            </a:r>
            <a:r>
              <a:rPr lang="en-US" altLang="zh-CN" sz="1600" dirty="0"/>
              <a:t>SMT </a:t>
            </a:r>
            <a:r>
              <a:rPr lang="zh-CN" altLang="en-US" sz="1600" dirty="0"/>
              <a:t>引擎，实现对海量解空间的秒级自动搜索。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b="1" dirty="0"/>
              <a:t>严谨验证：</a:t>
            </a:r>
            <a:r>
              <a:rPr lang="zh-CN" altLang="en-US" sz="1600" dirty="0"/>
              <a:t>通过形式化方法，圆满完成了电路等价性证明与逻辑矛盾检测。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623144" y="2767514"/>
            <a:ext cx="349566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软件安全</a:t>
            </a:r>
            <a:r>
              <a:rPr lang="zh-CN" altLang="en-US" sz="1600" dirty="0"/>
              <a:t>：探索 </a:t>
            </a:r>
            <a:r>
              <a:rPr lang="en-US" altLang="zh-CN" sz="1600" dirty="0"/>
              <a:t>Z3 </a:t>
            </a:r>
            <a:r>
              <a:rPr lang="zh-CN" altLang="en-US" sz="1600" dirty="0"/>
              <a:t>在智能合约漏洞扫描与自动化模糊测试中的深层应用。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b="1" dirty="0"/>
              <a:t>AI </a:t>
            </a:r>
            <a:r>
              <a:rPr lang="zh-CN" altLang="en-US" sz="1600" b="1" dirty="0"/>
              <a:t>信任：</a:t>
            </a:r>
            <a:r>
              <a:rPr lang="zh-CN" altLang="en-US" sz="1600" dirty="0"/>
              <a:t>利用形式化验证技术确保神经网络的鲁棒性，抵御对抗样本攻击。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b="1" dirty="0"/>
              <a:t>系统工程：</a:t>
            </a:r>
            <a:r>
              <a:rPr lang="zh-CN" altLang="en-US" sz="1600" dirty="0"/>
              <a:t>将约束求解应用于复杂工业控制系统与高可靠软件的模型检测。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3581401" y="4505376"/>
            <a:ext cx="2428782" cy="520842"/>
          </a:xfrm>
        </p:spPr>
        <p:txBody>
          <a:bodyPr/>
          <a:lstStyle/>
          <a:p>
            <a:r>
              <a:rPr lang="zh-CN" altLang="en-US" dirty="0"/>
              <a:t>第二小组</a:t>
            </a:r>
            <a:r>
              <a:rPr lang="en-US" altLang="zh-CN" dirty="0"/>
              <a:t>-</a:t>
            </a:r>
            <a:r>
              <a:rPr lang="zh-CN" altLang="en-US" dirty="0"/>
              <a:t>小组</a:t>
            </a:r>
            <a:r>
              <a:rPr lang="en-US" altLang="zh-CN" dirty="0"/>
              <a:t>3</a:t>
            </a:r>
            <a:r>
              <a:rPr lang="zh-CN" altLang="en-US" dirty="0"/>
              <a:t>信息</a:t>
            </a:r>
            <a:endParaRPr lang="en-US" altLang="zh-CN" dirty="0"/>
          </a:p>
        </p:txBody>
      </p:sp>
      <p:sp>
        <p:nvSpPr>
          <p:cNvPr id="12" name="标题 11"/>
          <p:cNvSpPr>
            <a:spLocks noGrp="1"/>
          </p:cNvSpPr>
          <p:nvPr>
            <p:ph type="ctrTitle"/>
          </p:nvPr>
        </p:nvSpPr>
        <p:spPr>
          <a:xfrm>
            <a:off x="5355709" y="2641472"/>
            <a:ext cx="1818367" cy="946202"/>
          </a:xfrm>
        </p:spPr>
        <p:txBody>
          <a:bodyPr/>
          <a:lstStyle/>
          <a:p>
            <a:r>
              <a:rPr lang="zh-CN" altLang="en-US" dirty="0"/>
              <a:t>感谢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汇报人：孙凯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4346295" y="5397623"/>
            <a:ext cx="3563713" cy="376927"/>
          </a:xfrm>
          <a:prstGeom prst="rect">
            <a:avLst/>
          </a:prstGeom>
        </p:spPr>
        <p:txBody>
          <a:bodyPr vert="horz" lIns="0" tIns="46800" rIns="91440" bIns="45720" rtlCol="0" anchor="b">
            <a:noAutofit/>
          </a:bodyPr>
          <a:lstStyle>
            <a:lvl1pPr algn="dist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b="0" dirty="0"/>
              <a:t>课程：计算机科学使用的数理逻辑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目录</a:t>
            </a:r>
          </a:p>
        </p:txBody>
      </p:sp>
      <p:grpSp>
        <p:nvGrpSpPr>
          <p:cNvPr id="15364" name="组合 3"/>
          <p:cNvGrpSpPr/>
          <p:nvPr>
            <p:custDataLst>
              <p:tags r:id="rId2"/>
            </p:custDataLst>
          </p:nvPr>
        </p:nvGrpSpPr>
        <p:grpSpPr bwMode="auto">
          <a:xfrm>
            <a:off x="2950210" y="1359203"/>
            <a:ext cx="5757549" cy="4918090"/>
            <a:chOff x="2038558" y="1092994"/>
            <a:chExt cx="5757341" cy="4919414"/>
          </a:xfrm>
        </p:grpSpPr>
        <p:grpSp>
          <p:nvGrpSpPr>
            <p:cNvPr id="15365" name="组合 1"/>
            <p:cNvGrpSpPr/>
            <p:nvPr/>
          </p:nvGrpSpPr>
          <p:grpSpPr bwMode="auto">
            <a:xfrm>
              <a:off x="2051050" y="1092994"/>
              <a:ext cx="5744849" cy="3551237"/>
              <a:chOff x="2051050" y="1481138"/>
              <a:chExt cx="5744849" cy="3551237"/>
            </a:xfrm>
          </p:grpSpPr>
          <p:grpSp>
            <p:nvGrpSpPr>
              <p:cNvPr id="15371" name="组合 2"/>
              <p:cNvGrpSpPr/>
              <p:nvPr/>
            </p:nvGrpSpPr>
            <p:grpSpPr bwMode="auto">
              <a:xfrm>
                <a:off x="2051050" y="2957512"/>
                <a:ext cx="5029200" cy="711200"/>
                <a:chOff x="2273300" y="3551237"/>
                <a:chExt cx="5029200" cy="711200"/>
              </a:xfrm>
            </p:grpSpPr>
            <p:grpSp>
              <p:nvGrpSpPr>
                <p:cNvPr id="15382" name="Group 103"/>
                <p:cNvGrpSpPr/>
                <p:nvPr/>
              </p:nvGrpSpPr>
              <p:grpSpPr bwMode="auto">
                <a:xfrm>
                  <a:off x="2273300" y="3551237"/>
                  <a:ext cx="5029200" cy="711200"/>
                  <a:chOff x="1344" y="1951"/>
                  <a:chExt cx="2928" cy="448"/>
                </a:xfrm>
              </p:grpSpPr>
              <p:sp>
                <p:nvSpPr>
                  <p:cNvPr id="15384" name="Freeform 104"/>
                  <p:cNvSpPr/>
                  <p:nvPr>
                    <p:custDataLst>
                      <p:tags r:id="rId10"/>
                    </p:custDataLst>
                  </p:nvPr>
                </p:nvSpPr>
                <p:spPr bwMode="gray">
                  <a:xfrm>
                    <a:off x="1440" y="2209"/>
                    <a:ext cx="2736" cy="190"/>
                  </a:xfrm>
                  <a:custGeom>
                    <a:avLst/>
                    <a:gdLst>
                      <a:gd name="T0" fmla="*/ 2147483647 w 1120"/>
                      <a:gd name="T1" fmla="*/ 2 h 252"/>
                      <a:gd name="T2" fmla="*/ 2147483647 w 1120"/>
                      <a:gd name="T3" fmla="*/ 2 h 252"/>
                      <a:gd name="T4" fmla="*/ 2147483647 w 1120"/>
                      <a:gd name="T5" fmla="*/ 2 h 252"/>
                      <a:gd name="T6" fmla="*/ 2147483647 w 1120"/>
                      <a:gd name="T7" fmla="*/ 2 h 252"/>
                      <a:gd name="T8" fmla="*/ 2147483647 w 1120"/>
                      <a:gd name="T9" fmla="*/ 2 h 252"/>
                      <a:gd name="T10" fmla="*/ 2147483647 w 1120"/>
                      <a:gd name="T11" fmla="*/ 2 h 252"/>
                      <a:gd name="T12" fmla="*/ 2147483647 w 1120"/>
                      <a:gd name="T13" fmla="*/ 2 h 252"/>
                      <a:gd name="T14" fmla="*/ 2147483647 w 1120"/>
                      <a:gd name="T15" fmla="*/ 2 h 252"/>
                      <a:gd name="T16" fmla="*/ 2147483647 w 1120"/>
                      <a:gd name="T17" fmla="*/ 2 h 252"/>
                      <a:gd name="T18" fmla="*/ 2147483647 w 1120"/>
                      <a:gd name="T19" fmla="*/ 2 h 252"/>
                      <a:gd name="T20" fmla="*/ 2147483647 w 1120"/>
                      <a:gd name="T21" fmla="*/ 2 h 252"/>
                      <a:gd name="T22" fmla="*/ 2147483647 w 1120"/>
                      <a:gd name="T23" fmla="*/ 2 h 252"/>
                      <a:gd name="T24" fmla="*/ 2147483647 w 1120"/>
                      <a:gd name="T25" fmla="*/ 2 h 252"/>
                      <a:gd name="T26" fmla="*/ 2147483647 w 1120"/>
                      <a:gd name="T27" fmla="*/ 2 h 252"/>
                      <a:gd name="T28" fmla="*/ 2147483647 w 1120"/>
                      <a:gd name="T29" fmla="*/ 2 h 252"/>
                      <a:gd name="T30" fmla="*/ 2147483647 w 1120"/>
                      <a:gd name="T31" fmla="*/ 2 h 252"/>
                      <a:gd name="T32" fmla="*/ 2147483647 w 1120"/>
                      <a:gd name="T33" fmla="*/ 2 h 252"/>
                      <a:gd name="T34" fmla="*/ 2147483647 w 1120"/>
                      <a:gd name="T35" fmla="*/ 2 h 252"/>
                      <a:gd name="T36" fmla="*/ 2147483647 w 1120"/>
                      <a:gd name="T37" fmla="*/ 2 h 252"/>
                      <a:gd name="T38" fmla="*/ 2147483647 w 1120"/>
                      <a:gd name="T39" fmla="*/ 2 h 252"/>
                      <a:gd name="T40" fmla="*/ 2147483647 w 1120"/>
                      <a:gd name="T41" fmla="*/ 2 h 252"/>
                      <a:gd name="T42" fmla="*/ 2147483647 w 1120"/>
                      <a:gd name="T43" fmla="*/ 2 h 252"/>
                      <a:gd name="T44" fmla="*/ 0 w 1120"/>
                      <a:gd name="T45" fmla="*/ 2 h 252"/>
                      <a:gd name="T46" fmla="*/ 0 w 1120"/>
                      <a:gd name="T47" fmla="*/ 2 h 252"/>
                      <a:gd name="T48" fmla="*/ 2147483647 w 1120"/>
                      <a:gd name="T49" fmla="*/ 0 h 252"/>
                      <a:gd name="T50" fmla="*/ 2147483647 w 1120"/>
                      <a:gd name="T51" fmla="*/ 2 h 252"/>
                      <a:gd name="T52" fmla="*/ 2147483647 w 1120"/>
                      <a:gd name="T53" fmla="*/ 2 h 252"/>
                      <a:gd name="T54" fmla="*/ 2147483647 w 1120"/>
                      <a:gd name="T55" fmla="*/ 2 h 252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1120"/>
                      <a:gd name="T85" fmla="*/ 0 h 252"/>
                      <a:gd name="T86" fmla="*/ 1120 w 1120"/>
                      <a:gd name="T87" fmla="*/ 252 h 252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1120" h="252">
                        <a:moveTo>
                          <a:pt x="1120" y="252"/>
                        </a:moveTo>
                        <a:lnTo>
                          <a:pt x="1116" y="250"/>
                        </a:lnTo>
                        <a:lnTo>
                          <a:pt x="1100" y="246"/>
                        </a:lnTo>
                        <a:lnTo>
                          <a:pt x="1074" y="240"/>
                        </a:lnTo>
                        <a:lnTo>
                          <a:pt x="1038" y="232"/>
                        </a:lnTo>
                        <a:lnTo>
                          <a:pt x="992" y="222"/>
                        </a:lnTo>
                        <a:lnTo>
                          <a:pt x="938" y="212"/>
                        </a:lnTo>
                        <a:lnTo>
                          <a:pt x="876" y="204"/>
                        </a:lnTo>
                        <a:lnTo>
                          <a:pt x="806" y="196"/>
                        </a:lnTo>
                        <a:lnTo>
                          <a:pt x="730" y="190"/>
                        </a:lnTo>
                        <a:lnTo>
                          <a:pt x="646" y="184"/>
                        </a:lnTo>
                        <a:lnTo>
                          <a:pt x="556" y="184"/>
                        </a:lnTo>
                        <a:lnTo>
                          <a:pt x="466" y="184"/>
                        </a:lnTo>
                        <a:lnTo>
                          <a:pt x="384" y="190"/>
                        </a:lnTo>
                        <a:lnTo>
                          <a:pt x="308" y="196"/>
                        </a:lnTo>
                        <a:lnTo>
                          <a:pt x="238" y="204"/>
                        </a:lnTo>
                        <a:lnTo>
                          <a:pt x="178" y="212"/>
                        </a:lnTo>
                        <a:lnTo>
                          <a:pt x="126" y="222"/>
                        </a:lnTo>
                        <a:lnTo>
                          <a:pt x="82" y="232"/>
                        </a:lnTo>
                        <a:lnTo>
                          <a:pt x="46" y="240"/>
                        </a:lnTo>
                        <a:lnTo>
                          <a:pt x="20" y="246"/>
                        </a:lnTo>
                        <a:lnTo>
                          <a:pt x="6" y="250"/>
                        </a:lnTo>
                        <a:lnTo>
                          <a:pt x="0" y="252"/>
                        </a:lnTo>
                        <a:lnTo>
                          <a:pt x="0" y="62"/>
                        </a:lnTo>
                        <a:lnTo>
                          <a:pt x="560" y="0"/>
                        </a:lnTo>
                        <a:lnTo>
                          <a:pt x="1120" y="62"/>
                        </a:lnTo>
                        <a:lnTo>
                          <a:pt x="1120" y="25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5" name="Rectangle 105"/>
                  <p:cNvSpPr>
                    <a:spLocks noChangeArrowheads="1"/>
                  </p:cNvSpPr>
                  <p:nvPr>
                    <p:custDataLst>
                      <p:tags r:id="rId11"/>
                    </p:custDataLst>
                  </p:nvPr>
                </p:nvSpPr>
                <p:spPr bwMode="gray">
                  <a:xfrm>
                    <a:off x="1344" y="1951"/>
                    <a:ext cx="2928" cy="39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6E1BD"/>
                      </a:gs>
                      <a:gs pos="100000">
                        <a:srgbClr val="EAB764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00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5383" name="Text Box 106"/>
                <p:cNvSpPr txBox="1"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gray">
                <a:xfrm>
                  <a:off x="3047050" y="3621349"/>
                  <a:ext cx="3713162" cy="522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lvl="0" algn="l">
                    <a:buClrTx/>
                    <a:buSzTx/>
                    <a:buFontTx/>
                  </a:pPr>
                  <a:r>
                    <a:rPr kumimoji="0" lang="en-US" altLang="zh-CN" sz="2800" b="1" dirty="0">
                      <a:solidFill>
                        <a:srgbClr val="254061"/>
                      </a:solidFill>
                      <a:ea typeface="微软雅黑" panose="020B0503020204020204" pitchFamily="34" charset="-122"/>
                      <a:sym typeface="+mn-ea"/>
                    </a:rPr>
                    <a:t>2. 核心原理</a:t>
                  </a:r>
                </a:p>
              </p:txBody>
            </p:sp>
          </p:grpSp>
          <p:grpSp>
            <p:nvGrpSpPr>
              <p:cNvPr id="15372" name="组合 5"/>
              <p:cNvGrpSpPr/>
              <p:nvPr/>
            </p:nvGrpSpPr>
            <p:grpSpPr bwMode="auto">
              <a:xfrm>
                <a:off x="2071661" y="1481138"/>
                <a:ext cx="5029200" cy="711200"/>
                <a:chOff x="2293911" y="2187575"/>
                <a:chExt cx="5029200" cy="711200"/>
              </a:xfrm>
            </p:grpSpPr>
            <p:grpSp>
              <p:nvGrpSpPr>
                <p:cNvPr id="15378" name="Group 107"/>
                <p:cNvGrpSpPr/>
                <p:nvPr/>
              </p:nvGrpSpPr>
              <p:grpSpPr bwMode="auto">
                <a:xfrm>
                  <a:off x="2293911" y="2187575"/>
                  <a:ext cx="5029200" cy="711200"/>
                  <a:chOff x="1356" y="1716"/>
                  <a:chExt cx="2928" cy="448"/>
                </a:xfrm>
              </p:grpSpPr>
              <p:sp>
                <p:nvSpPr>
                  <p:cNvPr id="15380" name="Freeform 108"/>
                  <p:cNvSpPr/>
                  <p:nvPr>
                    <p:custDataLst>
                      <p:tags r:id="rId7"/>
                    </p:custDataLst>
                  </p:nvPr>
                </p:nvSpPr>
                <p:spPr bwMode="gray">
                  <a:xfrm>
                    <a:off x="1452" y="1974"/>
                    <a:ext cx="2736" cy="190"/>
                  </a:xfrm>
                  <a:custGeom>
                    <a:avLst/>
                    <a:gdLst>
                      <a:gd name="T0" fmla="*/ 2147483647 w 1120"/>
                      <a:gd name="T1" fmla="*/ 2 h 252"/>
                      <a:gd name="T2" fmla="*/ 2147483647 w 1120"/>
                      <a:gd name="T3" fmla="*/ 2 h 252"/>
                      <a:gd name="T4" fmla="*/ 2147483647 w 1120"/>
                      <a:gd name="T5" fmla="*/ 2 h 252"/>
                      <a:gd name="T6" fmla="*/ 2147483647 w 1120"/>
                      <a:gd name="T7" fmla="*/ 2 h 252"/>
                      <a:gd name="T8" fmla="*/ 2147483647 w 1120"/>
                      <a:gd name="T9" fmla="*/ 2 h 252"/>
                      <a:gd name="T10" fmla="*/ 2147483647 w 1120"/>
                      <a:gd name="T11" fmla="*/ 2 h 252"/>
                      <a:gd name="T12" fmla="*/ 2147483647 w 1120"/>
                      <a:gd name="T13" fmla="*/ 2 h 252"/>
                      <a:gd name="T14" fmla="*/ 2147483647 w 1120"/>
                      <a:gd name="T15" fmla="*/ 2 h 252"/>
                      <a:gd name="T16" fmla="*/ 2147483647 w 1120"/>
                      <a:gd name="T17" fmla="*/ 2 h 252"/>
                      <a:gd name="T18" fmla="*/ 2147483647 w 1120"/>
                      <a:gd name="T19" fmla="*/ 2 h 252"/>
                      <a:gd name="T20" fmla="*/ 2147483647 w 1120"/>
                      <a:gd name="T21" fmla="*/ 2 h 252"/>
                      <a:gd name="T22" fmla="*/ 2147483647 w 1120"/>
                      <a:gd name="T23" fmla="*/ 2 h 252"/>
                      <a:gd name="T24" fmla="*/ 2147483647 w 1120"/>
                      <a:gd name="T25" fmla="*/ 2 h 252"/>
                      <a:gd name="T26" fmla="*/ 2147483647 w 1120"/>
                      <a:gd name="T27" fmla="*/ 2 h 252"/>
                      <a:gd name="T28" fmla="*/ 2147483647 w 1120"/>
                      <a:gd name="T29" fmla="*/ 2 h 252"/>
                      <a:gd name="T30" fmla="*/ 2147483647 w 1120"/>
                      <a:gd name="T31" fmla="*/ 2 h 252"/>
                      <a:gd name="T32" fmla="*/ 2147483647 w 1120"/>
                      <a:gd name="T33" fmla="*/ 2 h 252"/>
                      <a:gd name="T34" fmla="*/ 2147483647 w 1120"/>
                      <a:gd name="T35" fmla="*/ 2 h 252"/>
                      <a:gd name="T36" fmla="*/ 2147483647 w 1120"/>
                      <a:gd name="T37" fmla="*/ 2 h 252"/>
                      <a:gd name="T38" fmla="*/ 2147483647 w 1120"/>
                      <a:gd name="T39" fmla="*/ 2 h 252"/>
                      <a:gd name="T40" fmla="*/ 2147483647 w 1120"/>
                      <a:gd name="T41" fmla="*/ 2 h 252"/>
                      <a:gd name="T42" fmla="*/ 2147483647 w 1120"/>
                      <a:gd name="T43" fmla="*/ 2 h 252"/>
                      <a:gd name="T44" fmla="*/ 0 w 1120"/>
                      <a:gd name="T45" fmla="*/ 2 h 252"/>
                      <a:gd name="T46" fmla="*/ 0 w 1120"/>
                      <a:gd name="T47" fmla="*/ 2 h 252"/>
                      <a:gd name="T48" fmla="*/ 2147483647 w 1120"/>
                      <a:gd name="T49" fmla="*/ 0 h 252"/>
                      <a:gd name="T50" fmla="*/ 2147483647 w 1120"/>
                      <a:gd name="T51" fmla="*/ 2 h 252"/>
                      <a:gd name="T52" fmla="*/ 2147483647 w 1120"/>
                      <a:gd name="T53" fmla="*/ 2 h 252"/>
                      <a:gd name="T54" fmla="*/ 2147483647 w 1120"/>
                      <a:gd name="T55" fmla="*/ 2 h 252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1120"/>
                      <a:gd name="T85" fmla="*/ 0 h 252"/>
                      <a:gd name="T86" fmla="*/ 1120 w 1120"/>
                      <a:gd name="T87" fmla="*/ 252 h 252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1120" h="252">
                        <a:moveTo>
                          <a:pt x="1120" y="252"/>
                        </a:moveTo>
                        <a:lnTo>
                          <a:pt x="1116" y="250"/>
                        </a:lnTo>
                        <a:lnTo>
                          <a:pt x="1100" y="246"/>
                        </a:lnTo>
                        <a:lnTo>
                          <a:pt x="1074" y="240"/>
                        </a:lnTo>
                        <a:lnTo>
                          <a:pt x="1038" y="232"/>
                        </a:lnTo>
                        <a:lnTo>
                          <a:pt x="992" y="222"/>
                        </a:lnTo>
                        <a:lnTo>
                          <a:pt x="938" y="212"/>
                        </a:lnTo>
                        <a:lnTo>
                          <a:pt x="876" y="204"/>
                        </a:lnTo>
                        <a:lnTo>
                          <a:pt x="806" y="196"/>
                        </a:lnTo>
                        <a:lnTo>
                          <a:pt x="730" y="190"/>
                        </a:lnTo>
                        <a:lnTo>
                          <a:pt x="646" y="184"/>
                        </a:lnTo>
                        <a:lnTo>
                          <a:pt x="556" y="184"/>
                        </a:lnTo>
                        <a:lnTo>
                          <a:pt x="466" y="184"/>
                        </a:lnTo>
                        <a:lnTo>
                          <a:pt x="384" y="190"/>
                        </a:lnTo>
                        <a:lnTo>
                          <a:pt x="308" y="196"/>
                        </a:lnTo>
                        <a:lnTo>
                          <a:pt x="238" y="204"/>
                        </a:lnTo>
                        <a:lnTo>
                          <a:pt x="178" y="212"/>
                        </a:lnTo>
                        <a:lnTo>
                          <a:pt x="126" y="222"/>
                        </a:lnTo>
                        <a:lnTo>
                          <a:pt x="82" y="232"/>
                        </a:lnTo>
                        <a:lnTo>
                          <a:pt x="46" y="240"/>
                        </a:lnTo>
                        <a:lnTo>
                          <a:pt x="20" y="246"/>
                        </a:lnTo>
                        <a:lnTo>
                          <a:pt x="6" y="250"/>
                        </a:lnTo>
                        <a:lnTo>
                          <a:pt x="0" y="252"/>
                        </a:lnTo>
                        <a:lnTo>
                          <a:pt x="0" y="62"/>
                        </a:lnTo>
                        <a:lnTo>
                          <a:pt x="560" y="0"/>
                        </a:lnTo>
                        <a:lnTo>
                          <a:pt x="1120" y="62"/>
                        </a:lnTo>
                        <a:lnTo>
                          <a:pt x="1120" y="25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1" name="Rectangle 109"/>
                  <p:cNvSpPr>
                    <a:spLocks noChangeArrowheads="1"/>
                  </p:cNvSpPr>
                  <p:nvPr>
                    <p:custDataLst>
                      <p:tags r:id="rId8"/>
                    </p:custDataLst>
                  </p:nvPr>
                </p:nvSpPr>
                <p:spPr bwMode="gray">
                  <a:xfrm>
                    <a:off x="1356" y="1716"/>
                    <a:ext cx="2928" cy="39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7F4DD"/>
                      </a:gs>
                      <a:gs pos="100000">
                        <a:srgbClr val="DACB5E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00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5379" name="Text Box 110"/>
                <p:cNvSpPr txBox="1"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gray">
                <a:xfrm>
                  <a:off x="3079724" y="2260494"/>
                  <a:ext cx="3497262" cy="522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r>
                    <a:rPr kumimoji="0" lang="en-US" altLang="zh-CN" sz="2800" b="1" dirty="0">
                      <a:solidFill>
                        <a:srgbClr val="254061"/>
                      </a:solidFill>
                      <a:ea typeface="微软雅黑" panose="020B0503020204020204" pitchFamily="34" charset="-122"/>
                    </a:rPr>
                    <a:t>1. </a:t>
                  </a:r>
                  <a:r>
                    <a:rPr kumimoji="0" lang="zh-CN" altLang="en-US" sz="2800" b="1" dirty="0">
                      <a:solidFill>
                        <a:srgbClr val="254061"/>
                      </a:solidFill>
                      <a:ea typeface="微软雅黑" panose="020B0503020204020204" pitchFamily="34" charset="-122"/>
                      <a:sym typeface="+mn-ea"/>
                    </a:rPr>
                    <a:t>Z3求解器简介</a:t>
                  </a:r>
                  <a:endParaRPr kumimoji="0" lang="zh-CN" altLang="en-US" sz="2800" b="1" dirty="0">
                    <a:solidFill>
                      <a:srgbClr val="25406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5373" name="组合 6"/>
              <p:cNvGrpSpPr/>
              <p:nvPr/>
            </p:nvGrpSpPr>
            <p:grpSpPr bwMode="auto">
              <a:xfrm>
                <a:off x="2071661" y="4321175"/>
                <a:ext cx="5724238" cy="711200"/>
                <a:chOff x="2293911" y="4537075"/>
                <a:chExt cx="5724238" cy="711200"/>
              </a:xfrm>
            </p:grpSpPr>
            <p:grpSp>
              <p:nvGrpSpPr>
                <p:cNvPr id="15374" name="Group 111"/>
                <p:cNvGrpSpPr/>
                <p:nvPr/>
              </p:nvGrpSpPr>
              <p:grpSpPr bwMode="auto">
                <a:xfrm>
                  <a:off x="2293911" y="4537075"/>
                  <a:ext cx="5029200" cy="711200"/>
                  <a:chOff x="1356" y="1420"/>
                  <a:chExt cx="2928" cy="448"/>
                </a:xfrm>
              </p:grpSpPr>
              <p:sp>
                <p:nvSpPr>
                  <p:cNvPr id="15376" name="Freeform 112"/>
                  <p:cNvSpPr/>
                  <p:nvPr>
                    <p:custDataLst>
                      <p:tags r:id="rId4"/>
                    </p:custDataLst>
                  </p:nvPr>
                </p:nvSpPr>
                <p:spPr bwMode="gray">
                  <a:xfrm>
                    <a:off x="1452" y="1678"/>
                    <a:ext cx="2736" cy="190"/>
                  </a:xfrm>
                  <a:custGeom>
                    <a:avLst/>
                    <a:gdLst>
                      <a:gd name="T0" fmla="*/ 2147483647 w 1120"/>
                      <a:gd name="T1" fmla="*/ 2 h 252"/>
                      <a:gd name="T2" fmla="*/ 2147483647 w 1120"/>
                      <a:gd name="T3" fmla="*/ 2 h 252"/>
                      <a:gd name="T4" fmla="*/ 2147483647 w 1120"/>
                      <a:gd name="T5" fmla="*/ 2 h 252"/>
                      <a:gd name="T6" fmla="*/ 2147483647 w 1120"/>
                      <a:gd name="T7" fmla="*/ 2 h 252"/>
                      <a:gd name="T8" fmla="*/ 2147483647 w 1120"/>
                      <a:gd name="T9" fmla="*/ 2 h 252"/>
                      <a:gd name="T10" fmla="*/ 2147483647 w 1120"/>
                      <a:gd name="T11" fmla="*/ 2 h 252"/>
                      <a:gd name="T12" fmla="*/ 2147483647 w 1120"/>
                      <a:gd name="T13" fmla="*/ 2 h 252"/>
                      <a:gd name="T14" fmla="*/ 2147483647 w 1120"/>
                      <a:gd name="T15" fmla="*/ 2 h 252"/>
                      <a:gd name="T16" fmla="*/ 2147483647 w 1120"/>
                      <a:gd name="T17" fmla="*/ 2 h 252"/>
                      <a:gd name="T18" fmla="*/ 2147483647 w 1120"/>
                      <a:gd name="T19" fmla="*/ 2 h 252"/>
                      <a:gd name="T20" fmla="*/ 2147483647 w 1120"/>
                      <a:gd name="T21" fmla="*/ 2 h 252"/>
                      <a:gd name="T22" fmla="*/ 2147483647 w 1120"/>
                      <a:gd name="T23" fmla="*/ 2 h 252"/>
                      <a:gd name="T24" fmla="*/ 2147483647 w 1120"/>
                      <a:gd name="T25" fmla="*/ 2 h 252"/>
                      <a:gd name="T26" fmla="*/ 2147483647 w 1120"/>
                      <a:gd name="T27" fmla="*/ 2 h 252"/>
                      <a:gd name="T28" fmla="*/ 2147483647 w 1120"/>
                      <a:gd name="T29" fmla="*/ 2 h 252"/>
                      <a:gd name="T30" fmla="*/ 2147483647 w 1120"/>
                      <a:gd name="T31" fmla="*/ 2 h 252"/>
                      <a:gd name="T32" fmla="*/ 2147483647 w 1120"/>
                      <a:gd name="T33" fmla="*/ 2 h 252"/>
                      <a:gd name="T34" fmla="*/ 2147483647 w 1120"/>
                      <a:gd name="T35" fmla="*/ 2 h 252"/>
                      <a:gd name="T36" fmla="*/ 2147483647 w 1120"/>
                      <a:gd name="T37" fmla="*/ 2 h 252"/>
                      <a:gd name="T38" fmla="*/ 2147483647 w 1120"/>
                      <a:gd name="T39" fmla="*/ 2 h 252"/>
                      <a:gd name="T40" fmla="*/ 2147483647 w 1120"/>
                      <a:gd name="T41" fmla="*/ 2 h 252"/>
                      <a:gd name="T42" fmla="*/ 2147483647 w 1120"/>
                      <a:gd name="T43" fmla="*/ 2 h 252"/>
                      <a:gd name="T44" fmla="*/ 0 w 1120"/>
                      <a:gd name="T45" fmla="*/ 2 h 252"/>
                      <a:gd name="T46" fmla="*/ 0 w 1120"/>
                      <a:gd name="T47" fmla="*/ 2 h 252"/>
                      <a:gd name="T48" fmla="*/ 2147483647 w 1120"/>
                      <a:gd name="T49" fmla="*/ 0 h 252"/>
                      <a:gd name="T50" fmla="*/ 2147483647 w 1120"/>
                      <a:gd name="T51" fmla="*/ 2 h 252"/>
                      <a:gd name="T52" fmla="*/ 2147483647 w 1120"/>
                      <a:gd name="T53" fmla="*/ 2 h 252"/>
                      <a:gd name="T54" fmla="*/ 2147483647 w 1120"/>
                      <a:gd name="T55" fmla="*/ 2 h 252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1120"/>
                      <a:gd name="T85" fmla="*/ 0 h 252"/>
                      <a:gd name="T86" fmla="*/ 1120 w 1120"/>
                      <a:gd name="T87" fmla="*/ 252 h 252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1120" h="252">
                        <a:moveTo>
                          <a:pt x="1120" y="252"/>
                        </a:moveTo>
                        <a:lnTo>
                          <a:pt x="1116" y="250"/>
                        </a:lnTo>
                        <a:lnTo>
                          <a:pt x="1100" y="246"/>
                        </a:lnTo>
                        <a:lnTo>
                          <a:pt x="1074" y="240"/>
                        </a:lnTo>
                        <a:lnTo>
                          <a:pt x="1038" y="232"/>
                        </a:lnTo>
                        <a:lnTo>
                          <a:pt x="992" y="222"/>
                        </a:lnTo>
                        <a:lnTo>
                          <a:pt x="938" y="212"/>
                        </a:lnTo>
                        <a:lnTo>
                          <a:pt x="876" y="204"/>
                        </a:lnTo>
                        <a:lnTo>
                          <a:pt x="806" y="196"/>
                        </a:lnTo>
                        <a:lnTo>
                          <a:pt x="730" y="190"/>
                        </a:lnTo>
                        <a:lnTo>
                          <a:pt x="646" y="184"/>
                        </a:lnTo>
                        <a:lnTo>
                          <a:pt x="556" y="184"/>
                        </a:lnTo>
                        <a:lnTo>
                          <a:pt x="466" y="184"/>
                        </a:lnTo>
                        <a:lnTo>
                          <a:pt x="384" y="190"/>
                        </a:lnTo>
                        <a:lnTo>
                          <a:pt x="308" y="196"/>
                        </a:lnTo>
                        <a:lnTo>
                          <a:pt x="238" y="204"/>
                        </a:lnTo>
                        <a:lnTo>
                          <a:pt x="178" y="212"/>
                        </a:lnTo>
                        <a:lnTo>
                          <a:pt x="126" y="222"/>
                        </a:lnTo>
                        <a:lnTo>
                          <a:pt x="82" y="232"/>
                        </a:lnTo>
                        <a:lnTo>
                          <a:pt x="46" y="240"/>
                        </a:lnTo>
                        <a:lnTo>
                          <a:pt x="20" y="246"/>
                        </a:lnTo>
                        <a:lnTo>
                          <a:pt x="6" y="250"/>
                        </a:lnTo>
                        <a:lnTo>
                          <a:pt x="0" y="252"/>
                        </a:lnTo>
                        <a:lnTo>
                          <a:pt x="0" y="62"/>
                        </a:lnTo>
                        <a:lnTo>
                          <a:pt x="560" y="0"/>
                        </a:lnTo>
                        <a:lnTo>
                          <a:pt x="1120" y="62"/>
                        </a:lnTo>
                        <a:lnTo>
                          <a:pt x="1120" y="25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77" name="Rectangle 113"/>
                  <p:cNvSpPr>
                    <a:spLocks noChangeArrowheads="1"/>
                  </p:cNvSpPr>
                  <p:nvPr>
                    <p:custDataLst>
                      <p:tags r:id="rId5"/>
                    </p:custDataLst>
                  </p:nvPr>
                </p:nvSpPr>
                <p:spPr bwMode="gray">
                  <a:xfrm>
                    <a:off x="1356" y="1420"/>
                    <a:ext cx="2928" cy="39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CDD6FE"/>
                      </a:gs>
                      <a:gs pos="100000">
                        <a:srgbClr val="9EB0FE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000000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5375" name="Text Box 114"/>
                <p:cNvSpPr txBox="1">
                  <a:spLocks noChangeArrowheads="1"/>
                </p:cNvSpPr>
                <p:nvPr>
                  <p:custDataLst>
                    <p:tags r:id="rId3"/>
                  </p:custDataLst>
                </p:nvPr>
              </p:nvSpPr>
              <p:spPr bwMode="gray">
                <a:xfrm>
                  <a:off x="3152462" y="4599068"/>
                  <a:ext cx="4865687" cy="522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r>
                    <a:rPr kumimoji="0" lang="en-US" altLang="zh-CN" sz="2800" b="1" dirty="0">
                      <a:solidFill>
                        <a:srgbClr val="254061"/>
                      </a:solidFill>
                      <a:ea typeface="微软雅黑" panose="020B0503020204020204" pitchFamily="34" charset="-122"/>
                    </a:rPr>
                    <a:t>3. </a:t>
                  </a:r>
                  <a:r>
                    <a:rPr kumimoji="0" lang="zh-CN" altLang="en-US" sz="2800" b="1" dirty="0">
                      <a:solidFill>
                        <a:srgbClr val="254061"/>
                      </a:solidFill>
                      <a:ea typeface="微软雅黑" panose="020B0503020204020204" pitchFamily="34" charset="-122"/>
                    </a:rPr>
                    <a:t>实验验证</a:t>
                  </a:r>
                </a:p>
              </p:txBody>
            </p:sp>
          </p:grpSp>
        </p:grpSp>
        <p:grpSp>
          <p:nvGrpSpPr>
            <p:cNvPr id="15366" name="组合 2"/>
            <p:cNvGrpSpPr/>
            <p:nvPr/>
          </p:nvGrpSpPr>
          <p:grpSpPr bwMode="auto">
            <a:xfrm>
              <a:off x="2038558" y="5301017"/>
              <a:ext cx="5029018" cy="711391"/>
              <a:chOff x="2203450" y="1188053"/>
              <a:chExt cx="5029018" cy="711391"/>
            </a:xfrm>
          </p:grpSpPr>
          <p:sp>
            <p:nvSpPr>
              <p:cNvPr id="15367" name="Freeform 108"/>
              <p:cNvSpPr/>
              <p:nvPr/>
            </p:nvSpPr>
            <p:spPr bwMode="gray">
              <a:xfrm>
                <a:off x="2368342" y="1597819"/>
                <a:ext cx="4699416" cy="301625"/>
              </a:xfrm>
              <a:custGeom>
                <a:avLst/>
                <a:gdLst>
                  <a:gd name="T0" fmla="*/ 2147483647 w 1120"/>
                  <a:gd name="T1" fmla="*/ 2147483647 h 252"/>
                  <a:gd name="T2" fmla="*/ 2147483647 w 1120"/>
                  <a:gd name="T3" fmla="*/ 2147483647 h 252"/>
                  <a:gd name="T4" fmla="*/ 2147483647 w 1120"/>
                  <a:gd name="T5" fmla="*/ 2147483647 h 252"/>
                  <a:gd name="T6" fmla="*/ 2147483647 w 1120"/>
                  <a:gd name="T7" fmla="*/ 2147483647 h 252"/>
                  <a:gd name="T8" fmla="*/ 2147483647 w 1120"/>
                  <a:gd name="T9" fmla="*/ 2147483647 h 252"/>
                  <a:gd name="T10" fmla="*/ 2147483647 w 1120"/>
                  <a:gd name="T11" fmla="*/ 2147483647 h 252"/>
                  <a:gd name="T12" fmla="*/ 2147483647 w 1120"/>
                  <a:gd name="T13" fmla="*/ 2147483647 h 252"/>
                  <a:gd name="T14" fmla="*/ 2147483647 w 1120"/>
                  <a:gd name="T15" fmla="*/ 2147483647 h 252"/>
                  <a:gd name="T16" fmla="*/ 2147483647 w 1120"/>
                  <a:gd name="T17" fmla="*/ 2147483647 h 252"/>
                  <a:gd name="T18" fmla="*/ 2147483647 w 1120"/>
                  <a:gd name="T19" fmla="*/ 2147483647 h 252"/>
                  <a:gd name="T20" fmla="*/ 2147483647 w 1120"/>
                  <a:gd name="T21" fmla="*/ 2147483647 h 252"/>
                  <a:gd name="T22" fmla="*/ 2147483647 w 1120"/>
                  <a:gd name="T23" fmla="*/ 2147483647 h 252"/>
                  <a:gd name="T24" fmla="*/ 2147483647 w 1120"/>
                  <a:gd name="T25" fmla="*/ 2147483647 h 252"/>
                  <a:gd name="T26" fmla="*/ 2147483647 w 1120"/>
                  <a:gd name="T27" fmla="*/ 2147483647 h 252"/>
                  <a:gd name="T28" fmla="*/ 2147483647 w 1120"/>
                  <a:gd name="T29" fmla="*/ 2147483647 h 252"/>
                  <a:gd name="T30" fmla="*/ 2147483647 w 1120"/>
                  <a:gd name="T31" fmla="*/ 2147483647 h 252"/>
                  <a:gd name="T32" fmla="*/ 2147483647 w 1120"/>
                  <a:gd name="T33" fmla="*/ 2147483647 h 252"/>
                  <a:gd name="T34" fmla="*/ 2147483647 w 1120"/>
                  <a:gd name="T35" fmla="*/ 2147483647 h 252"/>
                  <a:gd name="T36" fmla="*/ 2147483647 w 1120"/>
                  <a:gd name="T37" fmla="*/ 2147483647 h 252"/>
                  <a:gd name="T38" fmla="*/ 2147483647 w 1120"/>
                  <a:gd name="T39" fmla="*/ 2147483647 h 252"/>
                  <a:gd name="T40" fmla="*/ 2147483647 w 1120"/>
                  <a:gd name="T41" fmla="*/ 2147483647 h 252"/>
                  <a:gd name="T42" fmla="*/ 2147483647 w 1120"/>
                  <a:gd name="T43" fmla="*/ 2147483647 h 252"/>
                  <a:gd name="T44" fmla="*/ 0 w 1120"/>
                  <a:gd name="T45" fmla="*/ 2147483647 h 252"/>
                  <a:gd name="T46" fmla="*/ 0 w 1120"/>
                  <a:gd name="T47" fmla="*/ 2147483647 h 252"/>
                  <a:gd name="T48" fmla="*/ 2147483647 w 1120"/>
                  <a:gd name="T49" fmla="*/ 0 h 252"/>
                  <a:gd name="T50" fmla="*/ 2147483647 w 1120"/>
                  <a:gd name="T51" fmla="*/ 2147483647 h 252"/>
                  <a:gd name="T52" fmla="*/ 2147483647 w 1120"/>
                  <a:gd name="T53" fmla="*/ 2147483647 h 252"/>
                  <a:gd name="T54" fmla="*/ 2147483647 w 1120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6" name="Rectangle 109"/>
              <p:cNvSpPr>
                <a:spLocks noChangeArrowheads="1"/>
              </p:cNvSpPr>
              <p:nvPr/>
            </p:nvSpPr>
            <p:spPr bwMode="gray">
              <a:xfrm>
                <a:off x="2203450" y="1188053"/>
                <a:ext cx="5029018" cy="624055"/>
              </a:xfrm>
              <a:prstGeom prst="rect">
                <a:avLst/>
              </a:prstGeom>
              <a:gradFill rotWithShape="1">
                <a:gsLst>
                  <a:gs pos="98000">
                    <a:schemeClr val="accent2">
                      <a:lumMod val="20000"/>
                      <a:lumOff val="80000"/>
                    </a:schemeClr>
                  </a:gs>
                  <a:gs pos="100000">
                    <a:srgbClr val="DACB5E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369" name="Text Box 110"/>
              <p:cNvSpPr txBox="1">
                <a:spLocks noChangeArrowheads="1"/>
              </p:cNvSpPr>
              <p:nvPr/>
            </p:nvSpPr>
            <p:spPr bwMode="gray">
              <a:xfrm>
                <a:off x="2989263" y="1261358"/>
                <a:ext cx="3497262" cy="522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r>
                  <a:rPr kumimoji="0" lang="en-US" altLang="zh-CN" sz="2800" b="1" dirty="0">
                    <a:solidFill>
                      <a:srgbClr val="254061"/>
                    </a:solidFill>
                    <a:ea typeface="微软雅黑" panose="020B0503020204020204" pitchFamily="34" charset="-122"/>
                  </a:rPr>
                  <a:t>4. </a:t>
                </a:r>
                <a:r>
                  <a:rPr kumimoji="0" lang="zh-CN" altLang="en-US" sz="2800" b="1" dirty="0">
                    <a:solidFill>
                      <a:srgbClr val="254061"/>
                    </a:solidFill>
                    <a:ea typeface="微软雅黑" panose="020B0503020204020204" pitchFamily="34" charset="-122"/>
                  </a:rPr>
                  <a:t>总结展望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1  Z3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求解器简介</a:t>
            </a:r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2055779" y="1264596"/>
            <a:ext cx="0" cy="51102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1984446" y="3342147"/>
            <a:ext cx="142665" cy="1361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1984446" y="1753509"/>
            <a:ext cx="142665" cy="1361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1971475" y="4930785"/>
            <a:ext cx="142665" cy="1361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771733" y="1535753"/>
            <a:ext cx="12127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1800" dirty="0">
                <a:sym typeface="Wingdings 2" panose="05020102010507070707" pitchFamily="18" charset="2"/>
              </a:rPr>
              <a:t>Z3</a:t>
            </a:r>
            <a:r>
              <a:rPr lang="zh-CN" altLang="en-US" sz="1800" dirty="0">
                <a:sym typeface="Wingdings 2" panose="05020102010507070707" pitchFamily="18" charset="2"/>
              </a:rPr>
              <a:t>求解器开发背景</a:t>
            </a:r>
            <a:endParaRPr lang="en-US" altLang="zh-CN" sz="1800" dirty="0">
              <a:sym typeface="Wingdings 2" panose="05020102010507070707" pitchFamily="18" charset="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700396" y="3075057"/>
            <a:ext cx="12710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1800" dirty="0">
                <a:sym typeface="Wingdings 2" panose="05020102010507070707" pitchFamily="18" charset="2"/>
              </a:rPr>
              <a:t>Z3</a:t>
            </a:r>
            <a:r>
              <a:rPr lang="zh-CN" altLang="en-US" sz="1800" dirty="0">
                <a:sym typeface="Wingdings 2" panose="05020102010507070707" pitchFamily="18" charset="2"/>
              </a:rPr>
              <a:t>求解器主要功能</a:t>
            </a:r>
            <a:endParaRPr lang="en-US" altLang="zh-CN" sz="1800" dirty="0">
              <a:sym typeface="Wingdings 2" panose="05020102010507070707" pitchFamily="18" charset="2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593044" y="4713991"/>
            <a:ext cx="1378431" cy="705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1800" dirty="0">
                <a:sym typeface="Wingdings 2" panose="05020102010507070707" pitchFamily="18" charset="2"/>
              </a:rPr>
              <a:t>Z3</a:t>
            </a:r>
            <a:r>
              <a:rPr lang="zh-CN" altLang="en-US" sz="1800" dirty="0">
                <a:sym typeface="Wingdings 2" panose="05020102010507070707" pitchFamily="18" charset="2"/>
              </a:rPr>
              <a:t>求解器开源与应用</a:t>
            </a:r>
            <a:endParaRPr lang="en-US" altLang="zh-CN" sz="1800" dirty="0">
              <a:sym typeface="Wingdings 2" panose="05020102010507070707" pitchFamily="18" charset="2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2966936" y="1535792"/>
            <a:ext cx="78826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Z3</a:t>
            </a:r>
            <a:r>
              <a:rPr lang="zh-CN" altLang="en-US" sz="1600" dirty="0"/>
              <a:t>求解器由微软研究院于</a:t>
            </a:r>
            <a:r>
              <a:rPr lang="en-US" altLang="zh-CN" sz="1600" dirty="0"/>
              <a:t>2007</a:t>
            </a:r>
            <a:r>
              <a:rPr lang="zh-CN" altLang="en-US" sz="1600" dirty="0"/>
              <a:t>年开发，是高性能</a:t>
            </a:r>
            <a:r>
              <a:rPr lang="en-US" altLang="zh-CN" sz="1600" dirty="0"/>
              <a:t>SMT</a:t>
            </a:r>
            <a:r>
              <a:rPr lang="zh-CN" altLang="en-US" sz="1600" dirty="0"/>
              <a:t>（</a:t>
            </a:r>
            <a:r>
              <a:rPr lang="en-US" altLang="zh-CN" sz="1600" dirty="0"/>
              <a:t>Satisfiability Modulo Theories</a:t>
            </a:r>
            <a:r>
              <a:rPr lang="zh-CN" altLang="en-US" sz="1600" dirty="0"/>
              <a:t>）求解器的代表作。其设计初衷是解决大规模、高复杂度的逻辑问题，提升形式验证和程序分析的效率。</a:t>
            </a: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3108460" y="3075238"/>
            <a:ext cx="78826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/>
              <a:t>Z3</a:t>
            </a:r>
            <a:r>
              <a:rPr lang="zh-CN" altLang="en-US" sz="1600"/>
              <a:t>求解器能够处理多种理论，包括整数和实数算术、位向量、数组等，广泛应用于软件验证、硬件设计、人工智能和网络安全等领域，通过高效的算法和优化技术，提供精确的解或证明无解。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3108460" y="4714402"/>
            <a:ext cx="78826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Z3</a:t>
            </a:r>
            <a:r>
              <a:rPr lang="zh-CN" altLang="en-US" sz="1600" dirty="0"/>
              <a:t>求解器作为开源工具，提供了丰富的</a:t>
            </a:r>
            <a:r>
              <a:rPr lang="en-US" altLang="zh-CN" sz="1600" dirty="0"/>
              <a:t>API</a:t>
            </a:r>
            <a:r>
              <a:rPr lang="zh-CN" altLang="en-US" sz="1600" dirty="0"/>
              <a:t>和库，支持多种编程语言，方便开发者集成和应用。其开源属性促进了社区的发展，推动了更多插件和扩展功能的诞生，增强了在不同领域的适用性。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1  Z3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求解器简介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295236" y="1358563"/>
            <a:ext cx="3601528" cy="42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3200" b="1" dirty="0">
                <a:sym typeface="Wingdings 2" panose="05020102010507070707" pitchFamily="18" charset="2"/>
              </a:rPr>
              <a:t>什么是</a:t>
            </a:r>
            <a:r>
              <a:rPr lang="en-US" altLang="zh-CN" sz="3200" b="1" dirty="0">
                <a:sym typeface="Wingdings 2" panose="05020102010507070707" pitchFamily="18" charset="2"/>
              </a:rPr>
              <a:t>Z3</a:t>
            </a:r>
            <a:r>
              <a:rPr lang="zh-CN" altLang="en-US" sz="3200" b="1" dirty="0">
                <a:sym typeface="Wingdings 2" panose="05020102010507070707" pitchFamily="18" charset="2"/>
              </a:rPr>
              <a:t>求解器？</a:t>
            </a:r>
            <a:endParaRPr lang="en-US" altLang="zh-CN" sz="3200" b="1" dirty="0">
              <a:sym typeface="Wingdings 2" panose="05020102010507070707" pitchFamily="18" charset="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60210" y="2439350"/>
            <a:ext cx="527158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/>
              <a:t>微软研究院开发的高性能 </a:t>
            </a:r>
            <a:r>
              <a:rPr lang="en-US" altLang="zh-CN" sz="1600" dirty="0"/>
              <a:t>SMT </a:t>
            </a:r>
            <a:r>
              <a:rPr lang="zh-CN" altLang="en-US" sz="1600" dirty="0"/>
              <a:t>求解器，始于 </a:t>
            </a:r>
            <a:r>
              <a:rPr lang="en-US" altLang="zh-CN" sz="1600" dirty="0"/>
              <a:t>2007 </a:t>
            </a:r>
            <a:r>
              <a:rPr lang="zh-CN" altLang="en-US" sz="1600" dirty="0"/>
              <a:t>年，是可满足性模理论求解的工业标准工具。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/>
              <a:t>核心功能：判断逻辑约束系统是否存在满足解，输出 </a:t>
            </a:r>
            <a:r>
              <a:rPr lang="en-US" altLang="zh-CN" sz="1600" dirty="0"/>
              <a:t>sat (</a:t>
            </a:r>
            <a:r>
              <a:rPr lang="zh-CN" altLang="en-US" sz="1600" dirty="0"/>
              <a:t>可满足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unsat</a:t>
            </a:r>
            <a:r>
              <a:rPr lang="en-US" altLang="zh-CN" sz="1600" dirty="0"/>
              <a:t> (</a:t>
            </a:r>
            <a:r>
              <a:rPr lang="zh-CN" altLang="en-US" sz="1600" dirty="0"/>
              <a:t>不可满足</a:t>
            </a:r>
            <a:r>
              <a:rPr lang="en-US" altLang="zh-CN" sz="1600" dirty="0"/>
              <a:t>) </a:t>
            </a:r>
            <a:r>
              <a:rPr lang="zh-CN" altLang="en-US" sz="1600" dirty="0"/>
              <a:t>或 </a:t>
            </a:r>
            <a:r>
              <a:rPr lang="en-US" altLang="zh-CN" sz="1600" dirty="0"/>
              <a:t>unknown </a:t>
            </a:r>
            <a:r>
              <a:rPr lang="zh-CN" altLang="en-US" sz="1600" dirty="0"/>
              <a:t>三种结果。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/>
              <a:t>理论支持：支持布尔逻辑、整数与实数算术、位向量、数组等多种形式化理论的组合推理。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43" y="3049544"/>
            <a:ext cx="2110923" cy="2072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497" y="2939044"/>
            <a:ext cx="2286198" cy="22938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1  Z3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求解器简介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295236" y="1358563"/>
            <a:ext cx="3601528" cy="42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3200" b="1" dirty="0">
                <a:sym typeface="Wingdings 2" panose="05020102010507070707" pitchFamily="18" charset="2"/>
              </a:rPr>
              <a:t>Z3</a:t>
            </a:r>
            <a:r>
              <a:rPr lang="zh-CN" altLang="en-US" sz="3200" b="1" dirty="0">
                <a:sym typeface="Wingdings 2" panose="05020102010507070707" pitchFamily="18" charset="2"/>
              </a:rPr>
              <a:t>的应用场景</a:t>
            </a:r>
            <a:endParaRPr lang="en-US" altLang="zh-CN" sz="3200" b="1" dirty="0">
              <a:sym typeface="Wingdings 2" panose="05020102010507070707" pitchFamily="18" charset="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83013" y="4286655"/>
            <a:ext cx="1047993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248400" y="2026596"/>
            <a:ext cx="0" cy="47860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40" y="2334100"/>
            <a:ext cx="1295512" cy="120406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240" y="4957864"/>
            <a:ext cx="1226926" cy="119644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0331" y="2270660"/>
            <a:ext cx="1143099" cy="11583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5572" y="4980562"/>
            <a:ext cx="1112616" cy="12040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134368" y="2536659"/>
            <a:ext cx="28092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程序验证</a:t>
            </a:r>
            <a:endParaRPr lang="en-US" altLang="zh-CN" sz="2000" b="1" dirty="0"/>
          </a:p>
          <a:p>
            <a:r>
              <a:rPr lang="en-US" altLang="zh-CN" dirty="0"/>
              <a:t> </a:t>
            </a:r>
            <a:r>
              <a:rPr lang="zh-CN" altLang="en-US" dirty="0"/>
              <a:t>符号执行与模型检测，确保软件正确性与安全性</a:t>
            </a:r>
            <a:endParaRPr lang="zh-CN" altLang="en-US" sz="1800" dirty="0"/>
          </a:p>
        </p:txBody>
      </p:sp>
      <p:sp>
        <p:nvSpPr>
          <p:cNvPr id="29" name="文本框 28"/>
          <p:cNvSpPr txBox="1"/>
          <p:nvPr/>
        </p:nvSpPr>
        <p:spPr>
          <a:xfrm>
            <a:off x="3132960" y="5088308"/>
            <a:ext cx="28092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人工智能</a:t>
            </a:r>
            <a:endParaRPr lang="en-US" altLang="zh-CN" sz="2000" b="1" dirty="0"/>
          </a:p>
          <a:p>
            <a:r>
              <a:rPr lang="en-US" altLang="zh-CN" dirty="0"/>
              <a:t> </a:t>
            </a:r>
            <a:r>
              <a:rPr lang="zh-CN" altLang="en-US" dirty="0"/>
              <a:t>神经网络鲁棒性验证，证明</a:t>
            </a:r>
            <a:r>
              <a:rPr lang="en-US" altLang="zh-CN" dirty="0"/>
              <a:t>AI</a:t>
            </a:r>
            <a:r>
              <a:rPr lang="zh-CN" altLang="en-US" dirty="0"/>
              <a:t>系统的可靠边界</a:t>
            </a:r>
            <a:endParaRPr lang="zh-CN" altLang="en-US" sz="1800" dirty="0"/>
          </a:p>
        </p:txBody>
      </p:sp>
      <p:sp>
        <p:nvSpPr>
          <p:cNvPr id="30" name="文本框 29"/>
          <p:cNvSpPr txBox="1"/>
          <p:nvPr/>
        </p:nvSpPr>
        <p:spPr>
          <a:xfrm>
            <a:off x="8526734" y="2372776"/>
            <a:ext cx="28092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硬件设计</a:t>
            </a:r>
            <a:endParaRPr lang="en-US" altLang="zh-CN" sz="2000" b="1" dirty="0"/>
          </a:p>
          <a:p>
            <a:r>
              <a:rPr lang="en-US" altLang="zh-CN" dirty="0"/>
              <a:t> </a:t>
            </a:r>
            <a:r>
              <a:rPr lang="zh-CN" altLang="en-US" dirty="0"/>
              <a:t>数字电路等价检测，验证芯片设计的功能一致性</a:t>
            </a:r>
            <a:endParaRPr lang="zh-CN" altLang="en-US" sz="1800" dirty="0"/>
          </a:p>
        </p:txBody>
      </p:sp>
      <p:sp>
        <p:nvSpPr>
          <p:cNvPr id="31" name="文本框 30"/>
          <p:cNvSpPr txBox="1"/>
          <p:nvPr/>
        </p:nvSpPr>
        <p:spPr>
          <a:xfrm>
            <a:off x="8724098" y="5103256"/>
            <a:ext cx="28092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网络安全</a:t>
            </a:r>
            <a:endParaRPr lang="en-US" altLang="zh-CN" sz="2000" b="1" dirty="0"/>
          </a:p>
          <a:p>
            <a:r>
              <a:rPr lang="en-US" altLang="zh-CN" dirty="0"/>
              <a:t> </a:t>
            </a:r>
            <a:r>
              <a:rPr lang="zh-CN" altLang="en-US" dirty="0"/>
              <a:t>漏洞检测与</a:t>
            </a:r>
            <a:r>
              <a:rPr lang="en-US" altLang="zh-CN" dirty="0"/>
              <a:t>CTF</a:t>
            </a:r>
            <a:r>
              <a:rPr lang="zh-CN" altLang="en-US" dirty="0"/>
              <a:t>竞赛，自动化发现软件安全缺陷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2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核心原理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66206" y="1403959"/>
            <a:ext cx="5361087" cy="42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3200" b="1" dirty="0">
                <a:sym typeface="Wingdings 2" panose="05020102010507070707" pitchFamily="18" charset="2"/>
              </a:rPr>
              <a:t>Z3</a:t>
            </a:r>
            <a:r>
              <a:rPr lang="zh-CN" altLang="en-US" sz="3200" b="1" dirty="0">
                <a:sym typeface="Wingdings 2" panose="05020102010507070707" pitchFamily="18" charset="2"/>
              </a:rPr>
              <a:t>，</a:t>
            </a:r>
            <a:r>
              <a:rPr lang="en-US" altLang="zh-CN" sz="3200" b="1" dirty="0">
                <a:sym typeface="Wingdings 2" panose="05020102010507070707" pitchFamily="18" charset="2"/>
              </a:rPr>
              <a:t>SMT</a:t>
            </a:r>
            <a:r>
              <a:rPr lang="zh-CN" altLang="en-US" sz="3200" b="1" dirty="0">
                <a:sym typeface="Wingdings 2" panose="05020102010507070707" pitchFamily="18" charset="2"/>
              </a:rPr>
              <a:t>与</a:t>
            </a:r>
            <a:r>
              <a:rPr lang="en-US" altLang="zh-CN" sz="3200" b="1" dirty="0">
                <a:sym typeface="Wingdings 2" panose="05020102010507070707" pitchFamily="18" charset="2"/>
              </a:rPr>
              <a:t>SAT</a:t>
            </a:r>
            <a:r>
              <a:rPr lang="zh-CN" altLang="en-US" sz="3200" b="1" dirty="0">
                <a:sym typeface="Wingdings 2" panose="05020102010507070707" pitchFamily="18" charset="2"/>
              </a:rPr>
              <a:t>的层次关系</a:t>
            </a:r>
            <a:endParaRPr lang="en-US" altLang="zh-CN" sz="3200" b="1" dirty="0">
              <a:sym typeface="Wingdings 2" panose="05020102010507070707" pitchFamily="18" charset="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58" y="2368632"/>
            <a:ext cx="4282811" cy="3254022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791200" y="3067375"/>
          <a:ext cx="5992244" cy="1856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13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表达能力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求解复杂度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布尔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SMT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布尔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算数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SMT-LIB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全功能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Python API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2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核心原理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66206" y="1403959"/>
            <a:ext cx="5361087" cy="42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3200" b="1" dirty="0">
                <a:sym typeface="Wingdings 2" panose="05020102010507070707" pitchFamily="18" charset="2"/>
              </a:rPr>
              <a:t>DPLL</a:t>
            </a:r>
            <a:r>
              <a:rPr lang="zh-CN" altLang="en-US" sz="3200" b="1" dirty="0">
                <a:sym typeface="Wingdings 2" panose="05020102010507070707" pitchFamily="18" charset="2"/>
              </a:rPr>
              <a:t>算法：</a:t>
            </a:r>
            <a:r>
              <a:rPr lang="en-US" altLang="zh-CN" sz="3200" b="1" dirty="0">
                <a:sym typeface="Wingdings 2" panose="05020102010507070707" pitchFamily="18" charset="2"/>
              </a:rPr>
              <a:t>SAT</a:t>
            </a:r>
            <a:r>
              <a:rPr lang="zh-CN" altLang="en-US" sz="3200" b="1" dirty="0">
                <a:sym typeface="Wingdings 2" panose="05020102010507070707" pitchFamily="18" charset="2"/>
              </a:rPr>
              <a:t>求解的核心</a:t>
            </a:r>
            <a:endParaRPr lang="en-US" altLang="zh-CN" sz="3200" b="1" dirty="0">
              <a:sym typeface="Wingdings 2" panose="05020102010507070707" pitchFamily="18" charset="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206" y="1868047"/>
            <a:ext cx="4366638" cy="45419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37521" y="2008756"/>
            <a:ext cx="52715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单元传播（</a:t>
            </a:r>
            <a:r>
              <a:rPr lang="en-US" altLang="zh-CN" b="1" dirty="0"/>
              <a:t>Unit Propagation)</a:t>
            </a:r>
          </a:p>
          <a:p>
            <a:br>
              <a:rPr lang="en-US" altLang="zh-CN" sz="1600" dirty="0"/>
            </a:br>
            <a:r>
              <a:rPr lang="zh-CN" altLang="en-US" sz="1600" dirty="0"/>
              <a:t>当子句仅剩一个未赋值文字时，该文字必须为真以满足子句，立即转播此赋值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b="1" dirty="0"/>
              <a:t>纯文字消除</a:t>
            </a:r>
            <a:r>
              <a:rPr lang="en-US" altLang="zh-CN" b="1" dirty="0"/>
              <a:t>(Pure Literal Elimination)</a:t>
            </a:r>
          </a:p>
          <a:p>
            <a:endParaRPr lang="en-US" altLang="zh-CN" sz="1600" dirty="0"/>
          </a:p>
          <a:p>
            <a:r>
              <a:rPr lang="zh-CN" altLang="en-US" sz="1600" dirty="0"/>
              <a:t>若某变量在所有子句中极性相同，直接赋值以满足所有包含它的子句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b="1" dirty="0"/>
              <a:t>分支与回溯</a:t>
            </a:r>
            <a:endParaRPr lang="en-US" altLang="zh-CN" b="1" dirty="0"/>
          </a:p>
          <a:p>
            <a:r>
              <a:rPr lang="zh-CN" altLang="en-US" sz="1600" b="0" i="0" dirty="0">
                <a:solidFill>
                  <a:srgbClr val="3B3B3B"/>
                </a:solidFill>
                <a:effectLst/>
                <a:latin typeface="Segoe WPC"/>
              </a:rPr>
              <a:t>在决策点选择变量尝试真假值，遇到冲突时回溯到上一决策点，系统化搜索解空间</a:t>
            </a:r>
            <a:endParaRPr lang="en-US" altLang="zh-CN" sz="1600" dirty="0"/>
          </a:p>
          <a:p>
            <a:endParaRPr lang="en-US" altLang="zh-CN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2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核心原理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66206" y="1403959"/>
            <a:ext cx="5361087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3200" b="1" dirty="0">
                <a:sym typeface="Wingdings 2" panose="05020102010507070707" pitchFamily="18" charset="2"/>
              </a:rPr>
              <a:t>SMT</a:t>
            </a:r>
            <a:r>
              <a:rPr lang="zh-CN" altLang="en-US" sz="3200" b="1" dirty="0">
                <a:sym typeface="Wingdings 2" panose="05020102010507070707" pitchFamily="18" charset="2"/>
              </a:rPr>
              <a:t>求解原理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37521" y="2008756"/>
            <a:ext cx="5271580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布尔抽象</a:t>
            </a:r>
            <a:r>
              <a:rPr lang="en-US" altLang="zh-CN" sz="1600" b="1" dirty="0"/>
              <a:t> (Boolean Abstraction)</a:t>
            </a:r>
            <a:br>
              <a:rPr lang="en-US" altLang="zh-CN" sz="1600" dirty="0"/>
            </a:br>
            <a:r>
              <a:rPr lang="zh-CN" altLang="en-US" sz="1600" dirty="0"/>
              <a:t>当子句仅剩一个未赋值文字时，该文字必须为真以满足子句，立即转播此赋值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b="1" dirty="0"/>
              <a:t>SAT </a:t>
            </a:r>
            <a:r>
              <a:rPr lang="zh-CN" altLang="en-US" b="1" dirty="0"/>
              <a:t>求解</a:t>
            </a:r>
            <a:r>
              <a:rPr lang="en-US" altLang="zh-CN" b="1" dirty="0"/>
              <a:t> (SAT Solving)</a:t>
            </a:r>
            <a:endParaRPr lang="en-US" altLang="zh-CN" sz="1600" dirty="0"/>
          </a:p>
          <a:p>
            <a:r>
              <a:rPr lang="zh-CN" altLang="en-US" sz="1600" dirty="0"/>
              <a:t>若某变量在所有子句中极性相同，直接赋值以满足所有包含它的子句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800" b="1" i="0" dirty="0"/>
              <a:t>理论校验 (Theory Checking)</a:t>
            </a:r>
          </a:p>
          <a:p>
            <a:r>
              <a:rPr lang="zh-CN" altLang="en-US" sz="1600" b="0" i="0" dirty="0">
                <a:solidFill>
                  <a:srgbClr val="3B3B3B"/>
                </a:solidFill>
                <a:effectLst/>
                <a:latin typeface="Segoe WPC"/>
              </a:rPr>
              <a:t>在决策点选择变量尝试真假值，遇到冲突时回溯到上一决策点，系统化搜索解空间</a:t>
            </a:r>
            <a:endParaRPr lang="en-US" altLang="zh-CN" sz="1600" dirty="0"/>
          </a:p>
          <a:p>
            <a:endParaRPr lang="en-US" altLang="zh-CN" b="1" dirty="0"/>
          </a:p>
          <a:p>
            <a:r>
              <a:rPr lang="zh-CN" altLang="en-US" b="1" dirty="0"/>
              <a:t>冲突学习</a:t>
            </a:r>
            <a:r>
              <a:rPr lang="en-US" altLang="zh-CN" b="1" dirty="0"/>
              <a:t> (Conflict Learning)</a:t>
            </a:r>
          </a:p>
          <a:p>
            <a:r>
              <a:rPr lang="zh-CN" altLang="en-US" dirty="0"/>
              <a:t>成立：输出解。</a:t>
            </a:r>
          </a:p>
          <a:p>
            <a:r>
              <a:rPr lang="zh-CN" altLang="en-US" dirty="0"/>
              <a:t>不成立：生成</a:t>
            </a:r>
            <a:r>
              <a:rPr lang="en-US" altLang="zh-CN" dirty="0"/>
              <a:t>“</a:t>
            </a:r>
            <a:r>
              <a:rPr lang="zh-CN" altLang="en-US" dirty="0"/>
              <a:t>冲突子句</a:t>
            </a:r>
            <a:r>
              <a:rPr lang="en-US" altLang="zh-CN" dirty="0"/>
              <a:t>”</a:t>
            </a:r>
            <a:r>
              <a:rPr lang="zh-CN" altLang="en-US" dirty="0"/>
              <a:t>反馈给</a:t>
            </a:r>
            <a:r>
              <a:rPr lang="en-US" altLang="zh-CN" dirty="0"/>
              <a:t>SAT</a:t>
            </a:r>
            <a:r>
              <a:rPr lang="zh-CN" altLang="en-US" dirty="0"/>
              <a:t>求解器，排除此类错误，进行下一轮尝试。</a:t>
            </a:r>
          </a:p>
        </p:txBody>
      </p:sp>
      <p:pic>
        <p:nvPicPr>
          <p:cNvPr id="2" name="图片 1" descr="laz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" y="2209165"/>
            <a:ext cx="5512435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B0252A"/>
          </a:solidFill>
          <a:ln>
            <a:solidFill>
              <a:srgbClr val="B02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77807" y="88520"/>
            <a:ext cx="2627294" cy="708103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622550" y="0"/>
            <a:ext cx="6248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PART 3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实验验证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273624" y="1119652"/>
            <a:ext cx="5361087" cy="42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3200" b="1" dirty="0">
                <a:sym typeface="Wingdings 2" panose="05020102010507070707" pitchFamily="18" charset="2"/>
              </a:rPr>
              <a:t>实验一：密码锁推理问题</a:t>
            </a:r>
            <a:endParaRPr lang="en-US" altLang="zh-CN" sz="3200" b="1" dirty="0">
              <a:sym typeface="Wingdings 2" panose="05020102010507070707" pitchFamily="18" charset="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3" y="1981362"/>
            <a:ext cx="3901778" cy="37569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719" y="1549257"/>
            <a:ext cx="5166808" cy="281964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649" y="4694629"/>
            <a:ext cx="4922947" cy="4648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b28fc47f-47a4-4385-930e-a55f626b7e7a"/>
  <p:tag name="COMMONDATA" val="eyJoZGlkIjoiMmVlNDJmN2E4MDY0OGQyNzBhYzQwOWU4NjA1ZjEwNj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38299212598423,&quot;left&quot;:46.6963779527559,&quot;top&quot;:99.57448818897637,&quot;width&quot;:818.744960629921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25118110236224,&quot;left&quot;:160.5,&quot;top&quot;:86.12385826771654,&quot;width&quot;:453.35031496062993}"/>
</p:tagLst>
</file>

<file path=ppt/theme/theme1.xml><?xml version="1.0" encoding="utf-8"?>
<a:theme xmlns:a="http://schemas.openxmlformats.org/drawingml/2006/main" name="1_我给母校送模板_陕西师范大学​​">
  <a:themeElements>
    <a:clrScheme name="我给母校送模板_陕西师范大学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1C1C"/>
      </a:accent1>
      <a:accent2>
        <a:srgbClr val="FF4040"/>
      </a:accent2>
      <a:accent3>
        <a:srgbClr val="FF8080"/>
      </a:accent3>
      <a:accent4>
        <a:srgbClr val="535766"/>
      </a:accent4>
      <a:accent5>
        <a:srgbClr val="868C9D"/>
      </a:accent5>
      <a:accent6>
        <a:srgbClr val="6F7373"/>
      </a:accent6>
      <a:hlink>
        <a:srgbClr val="0563C1"/>
      </a:hlink>
      <a:folHlink>
        <a:srgbClr val="A2A4A4"/>
      </a:folHlink>
    </a:clrScheme>
    <a:fontScheme name="我给母校送模板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1256</Words>
  <Application>Microsoft Office PowerPoint</Application>
  <PresentationFormat>宽屏</PresentationFormat>
  <Paragraphs>198</Paragraphs>
  <Slides>16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Inter</vt:lpstr>
      <vt:lpstr>Segoe WPC</vt:lpstr>
      <vt:lpstr>等线</vt:lpstr>
      <vt:lpstr>微软雅黑</vt:lpstr>
      <vt:lpstr>Arial</vt:lpstr>
      <vt:lpstr>Times New Roman</vt:lpstr>
      <vt:lpstr>Wingdings</vt:lpstr>
      <vt:lpstr>1_我给母校送模板_陕西师范大学​​</vt:lpstr>
      <vt:lpstr>CorelDRAW</vt:lpstr>
      <vt:lpstr>Z3求解器的原理与应用  (简要介绍Z3，并展示其在多个领域的具体使用)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yj Xie</dc:creator>
  <cp:lastModifiedBy>凯</cp:lastModifiedBy>
  <cp:revision>1504</cp:revision>
  <dcterms:created xsi:type="dcterms:W3CDTF">2019-01-19T05:23:00Z</dcterms:created>
  <dcterms:modified xsi:type="dcterms:W3CDTF">2025-12-19T09:29:34Z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5B1A6B0EDB6B413DB769F422FB2A9003_13</vt:lpwstr>
  </property>
  <property fmtid="{D5CDD505-2E9C-101B-9397-08002B2CF9AE}" pid="3" name="KSOProductBuildVer">
    <vt:lpwstr>2052-12.1.0.24034</vt:lpwstr>
  </property>
</Properties>
</file>